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6" r:id="rId3"/>
    <p:sldId id="264" r:id="rId4"/>
    <p:sldId id="257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80" r:id="rId21"/>
    <p:sldId id="279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B6F9EF-922B-45BE-B9E5-D28551AE0D69}" type="datetimeFigureOut">
              <a:rPr lang="hr-HR" smtClean="0"/>
              <a:t>9.4.2016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0029A3-4F4E-42B4-BAAD-39DDC9C4A84E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       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EUROMATH</a:t>
            </a:r>
            <a:r>
              <a:rPr lang="hr-HR" b="1" dirty="0" smtClean="0"/>
              <a:t> </a:t>
            </a:r>
            <a:r>
              <a:rPr lang="hr-HR" dirty="0" smtClean="0"/>
              <a:t>-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učenička   matematička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konferencija 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 descr="O:\print u boji\log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5" y="1628801"/>
            <a:ext cx="31683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:\prezentacija euromath 2016. za kolektiv\thessaloniki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45024"/>
            <a:ext cx="55446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3600" b="1" dirty="0" smtClean="0">
                <a:solidFill>
                  <a:schemeClr val="accent6"/>
                </a:solidFill>
              </a:rPr>
              <a:t>I </a:t>
            </a:r>
            <a:r>
              <a:rPr lang="hr-HR" sz="3600" b="1" dirty="0" smtClean="0">
                <a:solidFill>
                  <a:schemeClr val="accent6"/>
                </a:solidFill>
              </a:rPr>
              <a:t>u kategoriji u kojoj smo se mi natjecali</a:t>
            </a:r>
            <a:r>
              <a:rPr lang="hr-HR" sz="3600" dirty="0" smtClean="0">
                <a:solidFill>
                  <a:schemeClr val="accent6"/>
                </a:solidFill>
              </a:rPr>
              <a:t>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8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</a:t>
            </a:r>
            <a:r>
              <a:rPr lang="hr-HR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</a:t>
            </a:r>
            <a:r>
              <a:rPr lang="hr-HR" sz="28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Math</a:t>
            </a:r>
            <a:r>
              <a:rPr lang="hr-HR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theatre</a:t>
            </a:r>
            <a:r>
              <a:rPr lang="hr-HR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hr-HR" sz="2800" b="1" u="sng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</a:t>
            </a: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dje se bira idol </a:t>
            </a: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matematičkog kazališta mladih- natjecatelji izvode matematički kazališni igrokaz u trajanju od 5-12 minuta</a:t>
            </a: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endParaRPr lang="hr-HR" sz="2800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http://euromath.org/assets/images/2016/LE-MATH-theatre-logo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3024336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accent6"/>
                </a:solidFill>
              </a:rPr>
              <a:t>U siječnji smo napisale scenarij za matematički </a:t>
            </a:r>
            <a:r>
              <a:rPr lang="hr-HR" sz="2400" dirty="0" smtClean="0">
                <a:solidFill>
                  <a:schemeClr val="accent6"/>
                </a:solidFill>
              </a:rPr>
              <a:t>igrokaz u kojem smo kroz igru i scenski prikaz </a:t>
            </a:r>
            <a:r>
              <a:rPr lang="hr-HR" sz="2400" dirty="0" smtClean="0">
                <a:solidFill>
                  <a:schemeClr val="accent6"/>
                </a:solidFill>
              </a:rPr>
              <a:t>pokazale </a:t>
            </a:r>
            <a:r>
              <a:rPr lang="hr-HR" sz="2400" dirty="0" smtClean="0">
                <a:solidFill>
                  <a:schemeClr val="accent6"/>
                </a:solidFill>
              </a:rPr>
              <a:t>kako se brže i lakše može naučiti množenje i dijeljenje decimalnih brojeva dekadskim </a:t>
            </a:r>
            <a:r>
              <a:rPr lang="hr-HR" sz="2400" dirty="0" smtClean="0">
                <a:solidFill>
                  <a:schemeClr val="accent6"/>
                </a:solidFill>
              </a:rPr>
              <a:t>jedinicama.</a:t>
            </a:r>
            <a:endParaRPr lang="hr-HR" sz="2400" dirty="0">
              <a:solidFill>
                <a:schemeClr val="accent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2420888"/>
            <a:ext cx="7498080" cy="3827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dirty="0" smtClean="0"/>
              <a:t>  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Učiteljice </a:t>
            </a:r>
            <a:r>
              <a:rPr lang="hr-HR" sz="2400" b="1" dirty="0" smtClean="0">
                <a:solidFill>
                  <a:schemeClr val="accent3">
                    <a:lumMod val="75000"/>
                  </a:schemeClr>
                </a:solidFill>
              </a:rPr>
              <a:t>Romina </a:t>
            </a:r>
            <a:r>
              <a:rPr lang="hr-HR" sz="2400" b="1" dirty="0" smtClean="0">
                <a:solidFill>
                  <a:schemeClr val="accent3">
                    <a:lumMod val="75000"/>
                  </a:schemeClr>
                </a:solidFill>
              </a:rPr>
              <a:t>i Sandra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prevele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su tekst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na engleski jezik,a mi smo podijelile uloge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učenicama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5.b i 5.c razreda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koje uče engleski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jezik. Cure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su  brzo i lako naučile svoj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tekst. </a:t>
            </a:r>
          </a:p>
          <a:p>
            <a:pPr>
              <a:buNone/>
            </a:pP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hr-HR" sz="2400" dirty="0" smtClean="0">
                <a:solidFill>
                  <a:schemeClr val="accent6"/>
                </a:solidFill>
              </a:rPr>
              <a:t>Slijedilo </a:t>
            </a:r>
            <a:r>
              <a:rPr lang="hr-HR" sz="2400" dirty="0" smtClean="0">
                <a:solidFill>
                  <a:schemeClr val="accent6"/>
                </a:solidFill>
              </a:rPr>
              <a:t>je uvježbavanje scenske igre i na kraju njezino snimanje. </a:t>
            </a:r>
            <a:r>
              <a:rPr lang="hr-HR" sz="2400" dirty="0" smtClean="0">
                <a:solidFill>
                  <a:schemeClr val="accent6"/>
                </a:solidFill>
              </a:rPr>
              <a:t>Snimak </a:t>
            </a:r>
            <a:r>
              <a:rPr lang="hr-HR" sz="2400" dirty="0" smtClean="0">
                <a:solidFill>
                  <a:schemeClr val="accent6"/>
                </a:solidFill>
              </a:rPr>
              <a:t>smo prema propozicijama </a:t>
            </a:r>
            <a:r>
              <a:rPr lang="hr-HR" sz="2400" dirty="0" err="1" smtClean="0">
                <a:solidFill>
                  <a:schemeClr val="accent6"/>
                </a:solidFill>
              </a:rPr>
              <a:t>Euromatha</a:t>
            </a:r>
            <a:r>
              <a:rPr lang="hr-HR" sz="2400" dirty="0" smtClean="0">
                <a:solidFill>
                  <a:schemeClr val="accent6"/>
                </a:solidFill>
              </a:rPr>
              <a:t> </a:t>
            </a:r>
            <a:r>
              <a:rPr lang="hr-HR" sz="2400" dirty="0" smtClean="0">
                <a:solidFill>
                  <a:schemeClr val="accent6"/>
                </a:solidFill>
              </a:rPr>
              <a:t>stavile</a:t>
            </a:r>
            <a:r>
              <a:rPr lang="hr-HR" sz="2400" dirty="0" smtClean="0">
                <a:solidFill>
                  <a:schemeClr val="accent6"/>
                </a:solidFill>
              </a:rPr>
              <a:t> na  </a:t>
            </a:r>
            <a:r>
              <a:rPr lang="hr-HR" sz="2400" smtClean="0">
                <a:solidFill>
                  <a:schemeClr val="accent6"/>
                </a:solidFill>
              </a:rPr>
              <a:t>YouTube</a:t>
            </a:r>
            <a:r>
              <a:rPr lang="hr-HR" sz="2400" dirty="0" smtClean="0">
                <a:solidFill>
                  <a:schemeClr val="accent6"/>
                </a:solidFill>
              </a:rPr>
              <a:t> i izvršile smo prijavu. Trebalo je čekati oko mjesec dana na povratnu informaciju.</a:t>
            </a:r>
          </a:p>
          <a:p>
            <a:pPr>
              <a:buNone/>
            </a:pPr>
            <a:r>
              <a:rPr lang="hr-HR" sz="2400" b="1" dirty="0" smtClean="0">
                <a:solidFill>
                  <a:srgbClr val="FF0000"/>
                </a:solidFill>
              </a:rPr>
              <a:t>Dana 23.veljače </a:t>
            </a:r>
            <a:r>
              <a:rPr lang="hr-HR" sz="2400" b="1" dirty="0" smtClean="0">
                <a:solidFill>
                  <a:srgbClr val="FF0000"/>
                </a:solidFill>
              </a:rPr>
              <a:t>primile </a:t>
            </a:r>
            <a:r>
              <a:rPr lang="hr-HR" sz="2400" b="1" dirty="0" smtClean="0">
                <a:solidFill>
                  <a:srgbClr val="FF0000"/>
                </a:solidFill>
              </a:rPr>
              <a:t>smo poziv na finalno natjecanje.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6"/>
                </a:solidFill>
              </a:rPr>
              <a:t>Na </a:t>
            </a:r>
            <a:r>
              <a:rPr lang="hr-HR" sz="2800" b="1" dirty="0" smtClean="0">
                <a:solidFill>
                  <a:schemeClr val="accent6"/>
                </a:solidFill>
              </a:rPr>
              <a:t>natjecanju </a:t>
            </a:r>
            <a:r>
              <a:rPr lang="hr-HR" sz="2800" b="1" dirty="0" smtClean="0">
                <a:solidFill>
                  <a:schemeClr val="accent6"/>
                </a:solidFill>
              </a:rPr>
              <a:t>je sudjelovalo 19 </a:t>
            </a:r>
            <a:r>
              <a:rPr lang="hr-HR" sz="2800" b="1" dirty="0" smtClean="0">
                <a:solidFill>
                  <a:schemeClr val="accent6"/>
                </a:solidFill>
              </a:rPr>
              <a:t>zemalja</a:t>
            </a:r>
            <a:r>
              <a:rPr lang="hr-HR" sz="2800" b="1" dirty="0" smtClean="0">
                <a:solidFill>
                  <a:schemeClr val="accent6"/>
                </a:solidFill>
              </a:rPr>
              <a:t> </a:t>
            </a:r>
            <a:endParaRPr lang="hr-HR" sz="2800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5"/>
                </a:solidFill>
              </a:rPr>
              <a:t>(</a:t>
            </a:r>
            <a:r>
              <a:rPr lang="hr-HR" sz="2800" b="1" dirty="0" smtClean="0">
                <a:solidFill>
                  <a:schemeClr val="accent5"/>
                </a:solidFill>
              </a:rPr>
              <a:t>Grčka, Cipar, Rumunjska, Bugarska, Srbija, Latvija, Libanon, Finska, Belgija, Španjolska, Portugal, Italija, Poljska, Iran, Austrija, Nizozemska, Švedska, Njemačka i Hrvatska)</a:t>
            </a:r>
            <a:r>
              <a:rPr lang="hr-HR" sz="2800" dirty="0" smtClean="0">
                <a:solidFill>
                  <a:schemeClr val="accent5"/>
                </a:solidFill>
              </a:rPr>
              <a:t>. </a:t>
            </a:r>
          </a:p>
          <a:p>
            <a:pPr>
              <a:buNone/>
            </a:pPr>
            <a:r>
              <a:rPr lang="hr-HR" sz="2800" dirty="0" smtClean="0"/>
              <a:t> </a:t>
            </a:r>
          </a:p>
          <a:p>
            <a:r>
              <a:rPr lang="hr-HR" sz="2800" b="1" dirty="0" smtClean="0">
                <a:solidFill>
                  <a:schemeClr val="accent6"/>
                </a:solidFill>
              </a:rPr>
              <a:t>Mi smo bili najmlađi sudionici ovogodišnjeg natjecanja.</a:t>
            </a:r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 smtClean="0">
                <a:solidFill>
                  <a:schemeClr val="accent6"/>
                </a:solidFill>
              </a:rPr>
              <a:t>Natjecanja su se održavala svakodnevno na više mjesta u </a:t>
            </a:r>
            <a:r>
              <a:rPr lang="hr-HR" sz="2800" dirty="0" smtClean="0">
                <a:solidFill>
                  <a:schemeClr val="accent6"/>
                </a:solidFill>
              </a:rPr>
              <a:t>hotelu. Ovo je dvorana u kojoj smo mi nastupili.</a:t>
            </a:r>
            <a:endParaRPr lang="hr-HR" sz="2800" dirty="0">
              <a:solidFill>
                <a:schemeClr val="accent6"/>
              </a:solidFill>
            </a:endParaRPr>
          </a:p>
        </p:txBody>
      </p:sp>
      <p:pic>
        <p:nvPicPr>
          <p:cNvPr id="8" name="Rezervirano mjesto sadržaja 7" descr="DSCN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5723" y="1484784"/>
            <a:ext cx="595266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</a:rPr>
              <a:t>Petak,1.4.2016. </a:t>
            </a:r>
            <a:r>
              <a:rPr lang="hr-HR" sz="2000" b="1" dirty="0" smtClean="0">
                <a:solidFill>
                  <a:schemeClr val="accent3"/>
                </a:solidFill>
              </a:rPr>
              <a:t>Ekipa prije nastupa: </a:t>
            </a:r>
            <a:r>
              <a:rPr lang="hr-HR" sz="2000" b="1" dirty="0" smtClean="0">
                <a:solidFill>
                  <a:schemeClr val="accent6"/>
                </a:solidFill>
              </a:rPr>
              <a:t>Klara</a:t>
            </a:r>
            <a:r>
              <a:rPr lang="hr-HR" sz="2000" b="1" dirty="0" smtClean="0">
                <a:solidFill>
                  <a:schemeClr val="accent6"/>
                </a:solidFill>
              </a:rPr>
              <a:t> Božić, Ena </a:t>
            </a:r>
            <a:r>
              <a:rPr lang="hr-HR" sz="2000" b="1" dirty="0" err="1" smtClean="0">
                <a:solidFill>
                  <a:schemeClr val="accent6"/>
                </a:solidFill>
              </a:rPr>
              <a:t>Kosec</a:t>
            </a:r>
            <a:r>
              <a:rPr lang="hr-HR" sz="2000" b="1" dirty="0" smtClean="0">
                <a:solidFill>
                  <a:schemeClr val="accent6"/>
                </a:solidFill>
              </a:rPr>
              <a:t>,  </a:t>
            </a:r>
            <a:r>
              <a:rPr lang="hr-HR" sz="2000" b="1" dirty="0" err="1" smtClean="0">
                <a:solidFill>
                  <a:schemeClr val="accent6"/>
                </a:solidFill>
              </a:rPr>
              <a:t>Stefani</a:t>
            </a:r>
            <a:r>
              <a:rPr lang="hr-HR" sz="2000" b="1" dirty="0" smtClean="0">
                <a:solidFill>
                  <a:schemeClr val="accent6"/>
                </a:solidFill>
              </a:rPr>
              <a:t> </a:t>
            </a:r>
            <a:r>
              <a:rPr lang="hr-HR" sz="2000" b="1" dirty="0" err="1" smtClean="0">
                <a:solidFill>
                  <a:schemeClr val="accent6"/>
                </a:solidFill>
              </a:rPr>
              <a:t>Hrman</a:t>
            </a:r>
            <a:r>
              <a:rPr lang="hr-HR" sz="2000" b="1" dirty="0" smtClean="0">
                <a:solidFill>
                  <a:schemeClr val="accent6"/>
                </a:solidFill>
              </a:rPr>
              <a:t>, Lucija Mikulić, Lana </a:t>
            </a:r>
            <a:r>
              <a:rPr lang="hr-HR" sz="2000" b="1" dirty="0" err="1" smtClean="0">
                <a:solidFill>
                  <a:schemeClr val="accent6"/>
                </a:solidFill>
              </a:rPr>
              <a:t>Drvoderić</a:t>
            </a:r>
            <a:r>
              <a:rPr lang="hr-HR" sz="2000" b="1" dirty="0" smtClean="0">
                <a:solidFill>
                  <a:schemeClr val="accent6"/>
                </a:solidFill>
              </a:rPr>
              <a:t>, Paula </a:t>
            </a:r>
            <a:r>
              <a:rPr lang="hr-HR" sz="2000" b="1" dirty="0" err="1" smtClean="0">
                <a:solidFill>
                  <a:schemeClr val="accent6"/>
                </a:solidFill>
              </a:rPr>
              <a:t>Pakšec</a:t>
            </a:r>
            <a:r>
              <a:rPr lang="hr-HR" sz="2000" b="1" dirty="0" smtClean="0">
                <a:solidFill>
                  <a:schemeClr val="accent6"/>
                </a:solidFill>
              </a:rPr>
              <a:t>, Rea </a:t>
            </a:r>
            <a:r>
              <a:rPr lang="hr-HR" sz="2000" b="1" dirty="0" err="1" smtClean="0">
                <a:solidFill>
                  <a:schemeClr val="accent6"/>
                </a:solidFill>
              </a:rPr>
              <a:t>Simendić</a:t>
            </a:r>
            <a:r>
              <a:rPr lang="hr-HR" sz="2000" b="1" dirty="0" smtClean="0">
                <a:solidFill>
                  <a:schemeClr val="accent6"/>
                </a:solidFill>
              </a:rPr>
              <a:t> i Ena Horvat </a:t>
            </a:r>
            <a:endParaRPr lang="hr-HR" sz="2000" dirty="0">
              <a:solidFill>
                <a:schemeClr val="accent6"/>
              </a:solidFill>
            </a:endParaRPr>
          </a:p>
        </p:txBody>
      </p:sp>
      <p:pic>
        <p:nvPicPr>
          <p:cNvPr id="4" name="Rezervirano mjesto sadržaja 3" descr="DSCN0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718" y="1700808"/>
            <a:ext cx="566463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6"/>
                </a:solidFill>
              </a:rPr>
              <a:t>Prazne stolice čekaju članove žirija kojih je u ovoj kategoriji najviše!</a:t>
            </a:r>
            <a:endParaRPr lang="hr-HR" sz="2800" dirty="0">
              <a:solidFill>
                <a:schemeClr val="accent6"/>
              </a:solidFill>
            </a:endParaRPr>
          </a:p>
        </p:txBody>
      </p:sp>
      <p:pic>
        <p:nvPicPr>
          <p:cNvPr id="4" name="Rezervirano mjesto sadržaja 3" descr="DSCN0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3740" y="1844823"/>
            <a:ext cx="5226612" cy="3919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6"/>
                </a:solidFill>
              </a:rPr>
              <a:t>Čak 16 članova žirija odlučuje o pobjedniku </a:t>
            </a:r>
            <a:r>
              <a:rPr lang="hr-HR" sz="3200" dirty="0" err="1" smtClean="0">
                <a:solidFill>
                  <a:schemeClr val="accent6"/>
                </a:solidFill>
              </a:rPr>
              <a:t>math</a:t>
            </a:r>
            <a:r>
              <a:rPr lang="hr-HR" sz="3200" dirty="0" smtClean="0">
                <a:solidFill>
                  <a:schemeClr val="accent6"/>
                </a:solidFill>
              </a:rPr>
              <a:t> </a:t>
            </a:r>
            <a:r>
              <a:rPr lang="hr-HR" sz="3200" dirty="0" err="1" smtClean="0">
                <a:solidFill>
                  <a:schemeClr val="accent6"/>
                </a:solidFill>
              </a:rPr>
              <a:t>theatra</a:t>
            </a:r>
            <a:r>
              <a:rPr lang="hr-HR" sz="3200" dirty="0" smtClean="0">
                <a:solidFill>
                  <a:schemeClr val="accent6"/>
                </a:solidFill>
              </a:rPr>
              <a:t>!</a:t>
            </a:r>
            <a:endParaRPr lang="hr-HR" sz="3200" dirty="0">
              <a:solidFill>
                <a:schemeClr val="accent6"/>
              </a:solidFill>
            </a:endParaRPr>
          </a:p>
        </p:txBody>
      </p:sp>
      <p:pic>
        <p:nvPicPr>
          <p:cNvPr id="6" name="Rezervirano mjesto sadržaja 3" descr="DSC03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6"/>
                </a:solidFill>
              </a:rPr>
              <a:t>Evo pristižu i prvi članovi žirija!</a:t>
            </a:r>
            <a:endParaRPr lang="hr-HR" sz="3200" dirty="0">
              <a:solidFill>
                <a:schemeClr val="accent6"/>
              </a:solidFill>
            </a:endParaRPr>
          </a:p>
        </p:txBody>
      </p:sp>
      <p:pic>
        <p:nvPicPr>
          <p:cNvPr id="6" name="Rezervirano mjesto sadržaja 5" descr="DSCN0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583264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6"/>
                </a:solidFill>
              </a:rPr>
              <a:t>Evo i ostalih. Svi smrtno ozbiljni!</a:t>
            </a:r>
            <a:endParaRPr lang="hr-HR" sz="3200" dirty="0">
              <a:solidFill>
                <a:schemeClr val="accent6"/>
              </a:solidFill>
            </a:endParaRPr>
          </a:p>
        </p:txBody>
      </p:sp>
      <p:pic>
        <p:nvPicPr>
          <p:cNvPr id="4" name="Rezervirano mjesto sadržaja 3" descr="DSCN0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052737"/>
            <a:ext cx="4464496" cy="5146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chemeClr val="accent6"/>
                </a:solidFill>
              </a:rPr>
              <a:t>Ali zato su naše cure super raspoložene i bez trunke treme!</a:t>
            </a:r>
            <a:endParaRPr lang="hr-HR" sz="3200" dirty="0">
              <a:solidFill>
                <a:schemeClr val="accent6"/>
              </a:solidFill>
            </a:endParaRPr>
          </a:p>
        </p:txBody>
      </p:sp>
      <p:pic>
        <p:nvPicPr>
          <p:cNvPr id="4" name="Rezervirano mjesto sadržaja 3" descr="DSCN0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105478"/>
            <a:ext cx="4248472" cy="5347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2560" y="476672"/>
            <a:ext cx="7406640" cy="64807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7406640" cy="4464496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accent6"/>
                </a:solidFill>
              </a:rPr>
              <a:t>Cilj </a:t>
            </a:r>
            <a:r>
              <a:rPr lang="hr-HR" sz="3200" b="1" dirty="0" smtClean="0">
                <a:solidFill>
                  <a:schemeClr val="accent6"/>
                </a:solidFill>
              </a:rPr>
              <a:t>učeničke matematičke konferencije </a:t>
            </a:r>
            <a:r>
              <a:rPr lang="hr-HR" sz="3200" b="1" dirty="0" err="1" smtClean="0">
                <a:solidFill>
                  <a:schemeClr val="accent6"/>
                </a:solidFill>
              </a:rPr>
              <a:t>Euromatha</a:t>
            </a:r>
            <a:r>
              <a:rPr lang="hr-HR" sz="3200" b="1" dirty="0" smtClean="0">
                <a:solidFill>
                  <a:schemeClr val="accent6"/>
                </a:solidFill>
              </a:rPr>
              <a:t> , je </a:t>
            </a:r>
            <a:r>
              <a:rPr lang="hr-HR" sz="3200" b="1" dirty="0" smtClean="0">
                <a:solidFill>
                  <a:schemeClr val="accent6"/>
                </a:solidFill>
              </a:rPr>
              <a:t>pronaći nove metode poučavanja matematike</a:t>
            </a:r>
            <a:r>
              <a:rPr lang="hr-HR" sz="3200" b="1" dirty="0" smtClean="0">
                <a:solidFill>
                  <a:schemeClr val="accent6"/>
                </a:solidFill>
              </a:rPr>
              <a:t>,       </a:t>
            </a:r>
            <a:r>
              <a:rPr lang="hr-HR" sz="3200" b="1" dirty="0" err="1" smtClean="0">
                <a:solidFill>
                  <a:schemeClr val="accent6"/>
                </a:solidFill>
              </a:rPr>
              <a:t>tj</a:t>
            </a:r>
            <a:r>
              <a:rPr lang="hr-HR" sz="3200" b="1" dirty="0" smtClean="0">
                <a:solidFill>
                  <a:schemeClr val="accent6"/>
                </a:solidFill>
              </a:rPr>
              <a:t>. </a:t>
            </a:r>
            <a:r>
              <a:rPr lang="hr-HR" sz="3200" b="1" dirty="0" smtClean="0">
                <a:solidFill>
                  <a:schemeClr val="accent6"/>
                </a:solidFill>
              </a:rPr>
              <a:t>učiniti matematiku razumljivom i zanimljivom svakoj osobi pa i onoj koja nema nikakvo matematičko </a:t>
            </a:r>
            <a:r>
              <a:rPr lang="hr-HR" sz="3200" b="1" dirty="0" smtClean="0">
                <a:solidFill>
                  <a:schemeClr val="accent6"/>
                </a:solidFill>
              </a:rPr>
              <a:t>predznanje,</a:t>
            </a:r>
            <a:r>
              <a:rPr lang="hr-HR" sz="3200" b="1" dirty="0" err="1" smtClean="0">
                <a:solidFill>
                  <a:schemeClr val="accent6"/>
                </a:solidFill>
              </a:rPr>
              <a:t>tj</a:t>
            </a:r>
            <a:r>
              <a:rPr lang="hr-HR" sz="3200" b="1" dirty="0" smtClean="0">
                <a:solidFill>
                  <a:schemeClr val="accent6"/>
                </a:solidFill>
              </a:rPr>
              <a:t>. </a:t>
            </a:r>
            <a:r>
              <a:rPr lang="hr-HR" sz="3200" b="1" dirty="0" smtClean="0">
                <a:solidFill>
                  <a:schemeClr val="accent6"/>
                </a:solidFill>
              </a:rPr>
              <a:t>približiti matematiku ljudima na što jednostavniji način.</a:t>
            </a:r>
            <a:endParaRPr lang="hr-HR" sz="3200" dirty="0" smtClean="0">
              <a:solidFill>
                <a:schemeClr val="accent6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 dirty="0" smtClean="0">
                <a:solidFill>
                  <a:schemeClr val="accent6"/>
                </a:solidFill>
              </a:rPr>
              <a:t>I konačno početak nastupa:  </a:t>
            </a:r>
            <a:r>
              <a:rPr lang="hr-HR" sz="2400" b="1" dirty="0" smtClean="0">
                <a:solidFill>
                  <a:srgbClr val="00B050"/>
                </a:solidFill>
              </a:rPr>
              <a:t>Scenska igra 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"</a:t>
            </a:r>
            <a:r>
              <a:rPr lang="hr-HR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Multiplying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dividing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decimal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numbers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decad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units</a:t>
            </a:r>
            <a:r>
              <a:rPr lang="hr-H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"</a:t>
            </a:r>
            <a:r>
              <a:rPr lang="hr-HR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hr-HR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Rezervirano mjesto sadržaja 6" descr="DSCN0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3" y="2132856"/>
            <a:ext cx="3312368" cy="2880319"/>
          </a:xfrm>
        </p:spPr>
      </p:pic>
      <p:pic>
        <p:nvPicPr>
          <p:cNvPr id="8" name="Rezervirano mjesto sadržaja 7" descr="DSCN01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9985" y="2132856"/>
            <a:ext cx="3482455" cy="2921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besprijekoran nastup do samog kraja!</a:t>
            </a:r>
            <a:endParaRPr lang="hr-H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Rezervirano mjesto sadržaja 3" descr="DSCN0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9698" y="1556791"/>
            <a:ext cx="5898686" cy="4424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accent6"/>
                </a:solidFill>
              </a:rPr>
              <a:t>Zajednička </a:t>
            </a:r>
            <a:r>
              <a:rPr lang="hr-HR" sz="3200" b="1" dirty="0" err="1" smtClean="0">
                <a:solidFill>
                  <a:schemeClr val="accent6"/>
                </a:solidFill>
              </a:rPr>
              <a:t>fotka</a:t>
            </a:r>
            <a:r>
              <a:rPr lang="hr-HR" sz="3200" b="1" dirty="0" smtClean="0">
                <a:solidFill>
                  <a:schemeClr val="accent6"/>
                </a:solidFill>
              </a:rPr>
              <a:t> sa svim hrvatskim sudionicima natjecanja.</a:t>
            </a:r>
            <a:endParaRPr lang="hr-HR" sz="3200" b="1" dirty="0">
              <a:solidFill>
                <a:schemeClr val="accent6"/>
              </a:solidFill>
            </a:endParaRPr>
          </a:p>
        </p:txBody>
      </p:sp>
      <p:pic>
        <p:nvPicPr>
          <p:cNvPr id="4" name="Rezervirano mjesto sadržaja 3" descr="DSCN0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9697" y="1556793"/>
            <a:ext cx="5898687" cy="4424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 smtClean="0">
                <a:solidFill>
                  <a:schemeClr val="accent4">
                    <a:lumMod val="75000"/>
                  </a:schemeClr>
                </a:solidFill>
              </a:rPr>
              <a:t>Subota,2.4.2016. </a:t>
            </a:r>
            <a:r>
              <a:rPr lang="hr-HR" sz="3200" dirty="0" smtClean="0">
                <a:solidFill>
                  <a:schemeClr val="accent6"/>
                </a:solidFill>
              </a:rPr>
              <a:t>Proglašenje pobjednika:</a:t>
            </a:r>
            <a:r>
              <a:rPr lang="hr-HR" sz="3200" dirty="0" smtClean="0">
                <a:solidFill>
                  <a:srgbClr val="FF0000"/>
                </a:solidFill>
              </a:rPr>
              <a:t>Primanje priznanja za osvojeno 2.mjesto!</a:t>
            </a:r>
            <a:endParaRPr lang="hr-HR" sz="3200" dirty="0">
              <a:solidFill>
                <a:srgbClr val="FF0000"/>
              </a:solidFill>
            </a:endParaRPr>
          </a:p>
        </p:txBody>
      </p:sp>
      <p:pic>
        <p:nvPicPr>
          <p:cNvPr id="6" name="Rezervirano mjesto sadržaja 5" descr="DSC03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 descr="DSC03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44692"/>
            <a:ext cx="4213200" cy="561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2808312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I na kraju </a:t>
            </a:r>
            <a:r>
              <a:rPr lang="hr-HR" sz="2800" b="1" dirty="0" smtClean="0">
                <a:solidFill>
                  <a:srgbClr val="FF0000"/>
                </a:solidFill>
              </a:rPr>
              <a:t>hvala</a:t>
            </a:r>
            <a:r>
              <a:rPr lang="hr-HR" sz="2800" b="1" dirty="0" smtClean="0"/>
              <a:t> </a:t>
            </a:r>
            <a:r>
              <a:rPr lang="hr-HR" sz="2800" b="1" dirty="0" smtClean="0">
                <a:solidFill>
                  <a:schemeClr val="accent6"/>
                </a:solidFill>
              </a:rPr>
              <a:t>ravnateljici Radmili </a:t>
            </a:r>
            <a:r>
              <a:rPr lang="hr-HR" sz="2800" b="1" dirty="0" err="1" smtClean="0">
                <a:solidFill>
                  <a:schemeClr val="accent6"/>
                </a:solidFill>
              </a:rPr>
              <a:t>Sačić</a:t>
            </a:r>
            <a:r>
              <a:rPr lang="hr-HR" sz="2800" b="1" dirty="0" smtClean="0">
                <a:solidFill>
                  <a:schemeClr val="accent6"/>
                </a:solidFill>
              </a:rPr>
              <a:t> </a:t>
            </a:r>
            <a:r>
              <a:rPr lang="hr-HR" sz="2800" b="1" dirty="0" smtClean="0"/>
              <a:t>i sponzorima: </a:t>
            </a:r>
            <a:r>
              <a:rPr lang="hr-HR" sz="2800" b="1" dirty="0" smtClean="0">
                <a:solidFill>
                  <a:schemeClr val="accent6"/>
                </a:solidFill>
              </a:rPr>
              <a:t>Varaždinskoj županiji , Općini Trnovec </a:t>
            </a:r>
            <a:r>
              <a:rPr lang="hr-HR" sz="2800" b="1" dirty="0" err="1" smtClean="0">
                <a:solidFill>
                  <a:schemeClr val="accent6"/>
                </a:solidFill>
              </a:rPr>
              <a:t>Bartolovečki</a:t>
            </a:r>
            <a:r>
              <a:rPr lang="hr-HR" sz="2800" b="1" dirty="0" smtClean="0">
                <a:solidFill>
                  <a:schemeClr val="accent6"/>
                </a:solidFill>
              </a:rPr>
              <a:t> te </a:t>
            </a:r>
            <a:r>
              <a:rPr lang="hr-HR" sz="2800" b="1" dirty="0" smtClean="0">
                <a:solidFill>
                  <a:schemeClr val="accent6"/>
                </a:solidFill>
              </a:rPr>
              <a:t>poduzetnicima s </a:t>
            </a:r>
            <a:r>
              <a:rPr lang="hr-HR" sz="2800" b="1" dirty="0" smtClean="0">
                <a:solidFill>
                  <a:schemeClr val="accent6"/>
                </a:solidFill>
              </a:rPr>
              <a:t>područja Općine Trnovec </a:t>
            </a:r>
            <a:r>
              <a:rPr lang="hr-HR" sz="2800" b="1" dirty="0" err="1" smtClean="0">
                <a:solidFill>
                  <a:schemeClr val="accent6"/>
                </a:solidFill>
              </a:rPr>
              <a:t>Bartolovečki</a:t>
            </a:r>
            <a:r>
              <a:rPr lang="hr-HR" sz="2800" dirty="0" smtClean="0">
                <a:solidFill>
                  <a:schemeClr val="accent6"/>
                </a:solidFill>
              </a:rPr>
              <a:t> </a:t>
            </a:r>
            <a:r>
              <a:rPr lang="hr-HR" sz="2800" b="1" dirty="0" smtClean="0"/>
              <a:t>bez kojih se naše sudjelovanje u ovom natjecanju nikad ne bi ostvarilo.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pic>
        <p:nvPicPr>
          <p:cNvPr id="2052" name="Picture 4" descr="C:\Documents and Settings\Korisnik\Desktop\hva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439761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Drage kolegice i kolege</a:t>
            </a:r>
            <a:endParaRPr lang="hr-H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Rezervirano mjesto sadržaja 3" descr="slide-share-2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6300" y="2138362"/>
            <a:ext cx="6076950" cy="341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hr-HR" sz="3100" b="1" dirty="0" smtClean="0">
                <a:solidFill>
                  <a:schemeClr val="accent6"/>
                </a:solidFill>
              </a:rPr>
              <a:t>Matematička konferencija  </a:t>
            </a:r>
            <a:r>
              <a:rPr lang="hr-HR" sz="3100" b="1" dirty="0" smtClean="0">
                <a:solidFill>
                  <a:schemeClr val="accent6"/>
                </a:solidFill>
              </a:rPr>
              <a:t>se ove godine </a:t>
            </a:r>
            <a:r>
              <a:rPr lang="hr-HR" sz="3100" b="1" dirty="0" smtClean="0">
                <a:solidFill>
                  <a:schemeClr val="accent6"/>
                </a:solidFill>
              </a:rPr>
              <a:t>održavala </a:t>
            </a:r>
            <a:r>
              <a:rPr lang="hr-HR" sz="3100" b="1" dirty="0" smtClean="0">
                <a:solidFill>
                  <a:schemeClr val="accent6"/>
                </a:solidFill>
              </a:rPr>
              <a:t>od 30.ožujka do 3.travnja u Solunu u </a:t>
            </a:r>
            <a:r>
              <a:rPr lang="hr-HR" sz="3100" b="1" dirty="0" smtClean="0">
                <a:solidFill>
                  <a:schemeClr val="accent6"/>
                </a:solidFill>
              </a:rPr>
              <a:t>Grčkoj.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-na konferenciji </a:t>
            </a: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mogu sudjelovati učenici </a:t>
            </a: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</a:t>
            </a:r>
          </a:p>
          <a:p>
            <a:pPr>
              <a:buNone/>
            </a:pP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do 18 godina </a:t>
            </a: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starosti</a:t>
            </a:r>
          </a:p>
          <a:p>
            <a:pPr>
              <a:buNone/>
            </a:pP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-ovo </a:t>
            </a: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 osma godina održavanja </a:t>
            </a:r>
            <a:r>
              <a:rPr lang="hr-HR" b="1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Euromatha</a:t>
            </a:r>
            <a:endParaRPr lang="hr-HR" b="1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-službeni </a:t>
            </a:r>
            <a:r>
              <a:rPr lang="hr-HR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jezik natjecanja je engleski</a:t>
            </a:r>
          </a:p>
          <a:p>
            <a:endParaRPr lang="hr-HR" dirty="0"/>
          </a:p>
        </p:txBody>
      </p:sp>
      <p:pic>
        <p:nvPicPr>
          <p:cNvPr id="4" name="Slika 3" descr="O:\prezentacija euromath 2016. za kolektiv\thessci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9766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9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err="1" smtClean="0">
                <a:solidFill>
                  <a:schemeClr val="accent6"/>
                </a:solidFill>
              </a:rPr>
              <a:t>Euromath</a:t>
            </a:r>
            <a:r>
              <a:rPr lang="hr-HR" b="1" dirty="0" smtClean="0">
                <a:solidFill>
                  <a:schemeClr val="accent6"/>
                </a:solidFill>
              </a:rPr>
              <a:t> </a:t>
            </a:r>
            <a:r>
              <a:rPr lang="hr-HR" b="1" dirty="0" smtClean="0">
                <a:solidFill>
                  <a:schemeClr val="accent6"/>
                </a:solidFill>
              </a:rPr>
              <a:t>organiziraju:</a:t>
            </a:r>
            <a:br>
              <a:rPr lang="hr-HR" b="1" dirty="0" smtClean="0">
                <a:solidFill>
                  <a:schemeClr val="accent6"/>
                </a:solidFill>
              </a:rPr>
            </a:br>
            <a:endParaRPr lang="hr-HR" b="1" dirty="0">
              <a:solidFill>
                <a:schemeClr val="accent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Grčko matematičko udruženje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Slika 4" descr="O:\prezentacija euromath 2016. za kolektiv\hms-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25804"/>
            <a:ext cx="3312368" cy="105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Ciparsko matematičko </a:t>
            </a: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udruženje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O:\prezentacija euromath 2016. za kolektiv\cms_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347" y="2348880"/>
            <a:ext cx="57030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Matematičko udruženje jugoistočne Europe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6" name="Slika 5" descr="O:\prezentacija euromath 2016. za kolektiv\masse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Thales</a:t>
            </a: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fondacija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O:\prezentacija euromath 2016. za kolektiv\thales_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52662"/>
            <a:ext cx="3962399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652934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b="1" dirty="0" smtClean="0">
                <a:solidFill>
                  <a:schemeClr val="accent6"/>
                </a:solidFill>
              </a:rPr>
              <a:t>Učenici </a:t>
            </a:r>
            <a:r>
              <a:rPr lang="hr-HR" sz="3600" b="1" dirty="0" smtClean="0">
                <a:solidFill>
                  <a:schemeClr val="accent6"/>
                </a:solidFill>
              </a:rPr>
              <a:t>se mogu natjecati u nekoliko kategorija:</a:t>
            </a:r>
            <a:r>
              <a:rPr lang="hr-HR" dirty="0" smtClean="0">
                <a:solidFill>
                  <a:schemeClr val="accent6"/>
                </a:solidFill>
              </a:rPr>
              <a:t/>
            </a:r>
            <a:br>
              <a:rPr lang="hr-HR" dirty="0" smtClean="0">
                <a:solidFill>
                  <a:schemeClr val="accent6"/>
                </a:solidFill>
              </a:rPr>
            </a:br>
            <a:endParaRPr lang="hr-HR" dirty="0">
              <a:solidFill>
                <a:schemeClr val="accent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</a:t>
            </a:r>
            <a:r>
              <a:rPr lang="hr-H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 kategoriji </a:t>
            </a:r>
            <a:r>
              <a:rPr lang="hr-HR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</a:t>
            </a:r>
            <a:r>
              <a:rPr lang="hr-H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</a:t>
            </a:r>
            <a:r>
              <a:rPr lang="hr-HR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Math</a:t>
            </a:r>
            <a:r>
              <a:rPr lang="hr-H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factor</a:t>
            </a:r>
            <a:r>
              <a:rPr lang="hr-H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 bira se komunikacijski idol mladih- natjecatelji komuniciraju matematiku u 3 min koristeći svoj komunikacijski dar)</a:t>
            </a:r>
            <a:endParaRPr lang="hr-HR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4" name="Slika 3" descr="http://euromath.org/assets/images/2016/LE-MATH-factor-logo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376264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 </a:t>
            </a: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-u kategoriji </a:t>
            </a:r>
            <a:r>
              <a:rPr lang="hr-HR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MathPoster</a:t>
            </a: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design</a:t>
            </a: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competition</a:t>
            </a: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(vrši se izbor najboljeg matematičkog plakata</a:t>
            </a:r>
            <a:r>
              <a:rPr lang="hr-H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r>
              <a:rPr lang="hr-HR" sz="2800" b="1" dirty="0" smtClean="0"/>
              <a:t>  </a:t>
            </a:r>
            <a:endParaRPr lang="hr-HR" sz="2800" b="1" dirty="0" smtClean="0"/>
          </a:p>
          <a:p>
            <a:pPr>
              <a:buNone/>
            </a:pPr>
            <a:endParaRPr lang="hr-HR" sz="2800" b="1" dirty="0" smtClean="0"/>
          </a:p>
          <a:p>
            <a:pPr>
              <a:buNone/>
            </a:pPr>
            <a:endParaRPr lang="hr-HR" sz="2800" b="1" dirty="0" smtClean="0"/>
          </a:p>
          <a:p>
            <a:pPr>
              <a:buNone/>
            </a:pPr>
            <a:endParaRPr lang="hr-HR" sz="2800" b="1" dirty="0" smtClean="0"/>
          </a:p>
          <a:p>
            <a:pPr>
              <a:buNone/>
            </a:pPr>
            <a:r>
              <a:rPr lang="hr-HR" sz="2800" b="1" dirty="0" smtClean="0">
                <a:solidFill>
                  <a:srgbClr val="FF33CC"/>
                </a:solidFill>
              </a:rPr>
              <a:t>-</a:t>
            </a:r>
            <a:r>
              <a:rPr lang="hr-HR" sz="2800" b="1" dirty="0" smtClean="0">
                <a:solidFill>
                  <a:srgbClr val="FF33CC"/>
                </a:solidFill>
              </a:rPr>
              <a:t>u kategoriji </a:t>
            </a:r>
            <a:r>
              <a:rPr lang="hr-HR" sz="2800" b="1" dirty="0" err="1" smtClean="0">
                <a:solidFill>
                  <a:srgbClr val="FF33CC"/>
                </a:solidFill>
              </a:rPr>
              <a:t>MathPresentation</a:t>
            </a:r>
            <a:r>
              <a:rPr lang="hr-HR" sz="2800" b="1" dirty="0" smtClean="0">
                <a:solidFill>
                  <a:srgbClr val="FF33CC"/>
                </a:solidFill>
              </a:rPr>
              <a:t> </a:t>
            </a:r>
            <a:r>
              <a:rPr lang="hr-HR" sz="2800" b="1" dirty="0" err="1" smtClean="0">
                <a:solidFill>
                  <a:srgbClr val="FF33CC"/>
                </a:solidFill>
              </a:rPr>
              <a:t>competition</a:t>
            </a:r>
            <a:r>
              <a:rPr lang="hr-HR" sz="2800" b="1" dirty="0" smtClean="0">
                <a:solidFill>
                  <a:srgbClr val="FF33CC"/>
                </a:solidFill>
              </a:rPr>
              <a:t> (bira se najbolja matematička prezentacija)</a:t>
            </a:r>
            <a:endParaRPr lang="hr-HR" sz="2800" dirty="0">
              <a:solidFill>
                <a:srgbClr val="FF33CC"/>
              </a:solidFill>
            </a:endParaRPr>
          </a:p>
        </p:txBody>
      </p:sp>
      <p:pic>
        <p:nvPicPr>
          <p:cNvPr id="4" name="Slika 3" descr="http://euromath.org/assets/images/2016/MATHPOSTER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192572"/>
            <a:ext cx="2376264" cy="22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://euromath.org/assets/images/2016/mathpresentation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92429"/>
            <a:ext cx="2304255" cy="224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374</Words>
  <Application>Microsoft Office PowerPoint</Application>
  <PresentationFormat>Prikaz na zaslonu (4:3)</PresentationFormat>
  <Paragraphs>54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Solsticij</vt:lpstr>
      <vt:lpstr>        EUROMATH - učenička   matematička konferencija </vt:lpstr>
      <vt:lpstr>Slajd 2</vt:lpstr>
      <vt:lpstr> Matematička konferencija  se ove godine održavala od 30.ožujka do 3.travnja u Solunu u Grčkoj. </vt:lpstr>
      <vt:lpstr> Euromath organiziraju: </vt:lpstr>
      <vt:lpstr>Slajd 5</vt:lpstr>
      <vt:lpstr>Slajd 6</vt:lpstr>
      <vt:lpstr>Slajd 7</vt:lpstr>
      <vt:lpstr> Učenici se mogu natjecati u nekoliko kategorija: </vt:lpstr>
      <vt:lpstr>Slajd 9</vt:lpstr>
      <vt:lpstr> I u kategoriji u kojoj smo se mi natjecali: </vt:lpstr>
      <vt:lpstr>U siječnji smo napisale scenarij za matematički igrokaz u kojem smo kroz igru i scenski prikaz pokazale kako se brže i lakše može naučiti množenje i dijeljenje decimalnih brojeva dekadskim jedinicama.</vt:lpstr>
      <vt:lpstr>Slajd 12</vt:lpstr>
      <vt:lpstr>Natjecanja su se održavala svakodnevno na više mjesta u hotelu. Ovo je dvorana u kojoj smo mi nastupili.</vt:lpstr>
      <vt:lpstr>Petak,1.4.2016. Ekipa prije nastupa: Klara Božić, Ena Kosec,  Stefani Hrman, Lucija Mikulić, Lana Drvoderić, Paula Pakšec, Rea Simendić i Ena Horvat </vt:lpstr>
      <vt:lpstr>Prazne stolice čekaju članove žirija kojih je u ovoj kategoriji najviše!</vt:lpstr>
      <vt:lpstr>Čak 16 članova žirija odlučuje o pobjedniku math theatra!</vt:lpstr>
      <vt:lpstr>Evo pristižu i prvi članovi žirija!</vt:lpstr>
      <vt:lpstr>Evo i ostalih. Svi smrtno ozbiljni!</vt:lpstr>
      <vt:lpstr>Ali zato su naše cure super raspoložene i bez trunke treme!</vt:lpstr>
      <vt:lpstr>I konačno početak nastupa:  Scenska igra "Multiplying and dividing decimal numbers with decad units" </vt:lpstr>
      <vt:lpstr>I besprijekoran nastup do samog kraja!</vt:lpstr>
      <vt:lpstr>Zajednička fotka sa svim hrvatskim sudionicima natjecanja.</vt:lpstr>
      <vt:lpstr>Subota,2.4.2016. Proglašenje pobjednika:Primanje priznanja za osvojeno 2.mjesto!</vt:lpstr>
      <vt:lpstr>Slajd 24</vt:lpstr>
      <vt:lpstr>I na kraju hvala ravnateljici Radmili Sačić i sponzorima: Varaždinskoj županiji , Općini Trnovec Bartolovečki te poduzetnicima s područja Općine Trnovec Bartolovečki bez kojih se naše sudjelovanje u ovom natjecanju nikad ne bi ostvarilo. </vt:lpstr>
      <vt:lpstr>Drage kolegice i kolege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EUROMATH-učenička matematička konferencija </dc:title>
  <dc:creator>name</dc:creator>
  <cp:lastModifiedBy>name</cp:lastModifiedBy>
  <cp:revision>41</cp:revision>
  <dcterms:created xsi:type="dcterms:W3CDTF">2016-04-09T10:10:32Z</dcterms:created>
  <dcterms:modified xsi:type="dcterms:W3CDTF">2016-04-09T14:18:23Z</dcterms:modified>
</cp:coreProperties>
</file>