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0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8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10C7C-2A9B-454A-8AE5-C2C425942112}" type="datetimeFigureOut">
              <a:rPr lang="sr-Latn-CS" smtClean="0"/>
              <a:pPr/>
              <a:t>6.11.2017.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30539-7689-44B9-BC6C-4BA912EBE2A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B886E5-C69E-418C-8801-DC5720A2142F}" type="datetimeFigureOut">
              <a:rPr lang="sr-Latn-CS" smtClean="0"/>
              <a:pPr/>
              <a:t>6.11.2017.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EC6DE9-1B85-4C23-9E66-12A0F3F0F0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886E5-C69E-418C-8801-DC5720A2142F}" type="datetimeFigureOut">
              <a:rPr lang="sr-Latn-CS" smtClean="0"/>
              <a:pPr/>
              <a:t>6.11.2017.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C6DE9-1B85-4C23-9E66-12A0F3F0F0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B886E5-C69E-418C-8801-DC5720A2142F}" type="datetimeFigureOut">
              <a:rPr lang="sr-Latn-CS" smtClean="0"/>
              <a:pPr/>
              <a:t>6.11.2017.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EC6DE9-1B85-4C23-9E66-12A0F3F0F0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886E5-C69E-418C-8801-DC5720A2142F}" type="datetimeFigureOut">
              <a:rPr lang="sr-Latn-CS" smtClean="0"/>
              <a:pPr/>
              <a:t>6.11.2017.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C6DE9-1B85-4C23-9E66-12A0F3F0F0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B886E5-C69E-418C-8801-DC5720A2142F}" type="datetimeFigureOut">
              <a:rPr lang="sr-Latn-CS" smtClean="0"/>
              <a:pPr/>
              <a:t>6.11.2017.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EC6DE9-1B85-4C23-9E66-12A0F3F0F0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886E5-C69E-418C-8801-DC5720A2142F}" type="datetimeFigureOut">
              <a:rPr lang="sr-Latn-CS" smtClean="0"/>
              <a:pPr/>
              <a:t>6.11.2017.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C6DE9-1B85-4C23-9E66-12A0F3F0F0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886E5-C69E-418C-8801-DC5720A2142F}" type="datetimeFigureOut">
              <a:rPr lang="sr-Latn-CS" smtClean="0"/>
              <a:pPr/>
              <a:t>6.11.2017.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C6DE9-1B85-4C23-9E66-12A0F3F0F0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886E5-C69E-418C-8801-DC5720A2142F}" type="datetimeFigureOut">
              <a:rPr lang="sr-Latn-CS" smtClean="0"/>
              <a:pPr/>
              <a:t>6.11.2017.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C6DE9-1B85-4C23-9E66-12A0F3F0F0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B886E5-C69E-418C-8801-DC5720A2142F}" type="datetimeFigureOut">
              <a:rPr lang="sr-Latn-CS" smtClean="0"/>
              <a:pPr/>
              <a:t>6.11.2017.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C6DE9-1B85-4C23-9E66-12A0F3F0F0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886E5-C69E-418C-8801-DC5720A2142F}" type="datetimeFigureOut">
              <a:rPr lang="sr-Latn-CS" smtClean="0"/>
              <a:pPr/>
              <a:t>6.11.2017.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C6DE9-1B85-4C23-9E66-12A0F3F0F04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886E5-C69E-418C-8801-DC5720A2142F}" type="datetimeFigureOut">
              <a:rPr lang="sr-Latn-CS" smtClean="0"/>
              <a:pPr/>
              <a:t>6.11.2017.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C6DE9-1B85-4C23-9E66-12A0F3F0F04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B886E5-C69E-418C-8801-DC5720A2142F}" type="datetimeFigureOut">
              <a:rPr lang="sr-Latn-CS" smtClean="0"/>
              <a:pPr/>
              <a:t>6.11.2017.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EC6DE9-1B85-4C23-9E66-12A0F3F0F04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PLANETI SUNČEVA SUSTAVA U RAZLOMCIMA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2071678"/>
            <a:ext cx="80724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Sunčev sustav se nalazi u galaksiji Mliječna staza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. Sunčev 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sustav ima planete:Merkur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, Venera, Zemlja, Mars, Jupiter, Saturn, Uran </a:t>
            </a:r>
            <a:r>
              <a:rPr lang="hr-HR" sz="3200" dirty="0" smtClean="0">
                <a:latin typeface="Times New Roman" pitchFamily="18" charset="0"/>
                <a:cs typeface="Times New Roman" pitchFamily="18" charset="0"/>
              </a:rPr>
              <a:t>i Neptun.</a:t>
            </a:r>
            <a:endParaRPr lang="hr-HR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300px-Neptu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857232"/>
            <a:ext cx="1428750" cy="1295399"/>
          </a:xfrm>
          <a:prstGeom prst="rect">
            <a:avLst/>
          </a:prstGeom>
        </p:spPr>
      </p:pic>
      <p:pic>
        <p:nvPicPr>
          <p:cNvPr id="7" name="Picture 6" descr="satur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928670"/>
            <a:ext cx="1744376" cy="1266828"/>
          </a:xfrm>
          <a:prstGeom prst="rect">
            <a:avLst/>
          </a:prstGeom>
        </p:spPr>
      </p:pic>
      <p:pic>
        <p:nvPicPr>
          <p:cNvPr id="8" name="Picture 7" descr="zemlj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4071942"/>
            <a:ext cx="1619252" cy="1214446"/>
          </a:xfrm>
          <a:prstGeom prst="rect">
            <a:avLst/>
          </a:prstGeom>
        </p:spPr>
      </p:pic>
      <p:pic>
        <p:nvPicPr>
          <p:cNvPr id="9" name="Picture 8" descr="ura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3108" y="5572140"/>
            <a:ext cx="1857388" cy="1133477"/>
          </a:xfrm>
          <a:prstGeom prst="rect">
            <a:avLst/>
          </a:prstGeom>
        </p:spPr>
      </p:pic>
      <p:pic>
        <p:nvPicPr>
          <p:cNvPr id="10" name="Picture 9" descr="Merku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43372" y="3643314"/>
            <a:ext cx="1428760" cy="1285884"/>
          </a:xfrm>
          <a:prstGeom prst="rect">
            <a:avLst/>
          </a:prstGeom>
        </p:spPr>
      </p:pic>
      <p:pic>
        <p:nvPicPr>
          <p:cNvPr id="11" name="Picture 10" descr="jupiter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6446" y="5072074"/>
            <a:ext cx="1462090" cy="1533529"/>
          </a:xfrm>
          <a:prstGeom prst="rect">
            <a:avLst/>
          </a:prstGeom>
        </p:spPr>
      </p:pic>
      <p:pic>
        <p:nvPicPr>
          <p:cNvPr id="12" name="Picture 11" descr="mar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15206" y="3643314"/>
            <a:ext cx="1729663" cy="1285884"/>
          </a:xfrm>
          <a:prstGeom prst="rect">
            <a:avLst/>
          </a:prstGeom>
        </p:spPr>
      </p:pic>
      <p:pic>
        <p:nvPicPr>
          <p:cNvPr id="13" name="Picture 12" descr="vener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4282" y="5429264"/>
            <a:ext cx="1857388" cy="1000132"/>
          </a:xfrm>
          <a:prstGeom prst="rect">
            <a:avLst/>
          </a:prstGeom>
        </p:spPr>
      </p:pic>
      <p:sp>
        <p:nvSpPr>
          <p:cNvPr id="14" name="5-Point Star 13"/>
          <p:cNvSpPr/>
          <p:nvPr/>
        </p:nvSpPr>
        <p:spPr>
          <a:xfrm>
            <a:off x="6143636" y="3643314"/>
            <a:ext cx="714380" cy="642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5-Point Star 14"/>
          <p:cNvSpPr/>
          <p:nvPr/>
        </p:nvSpPr>
        <p:spPr>
          <a:xfrm>
            <a:off x="7786710" y="5357826"/>
            <a:ext cx="785818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5-Point Star 15"/>
          <p:cNvSpPr/>
          <p:nvPr/>
        </p:nvSpPr>
        <p:spPr>
          <a:xfrm>
            <a:off x="4500562" y="5286388"/>
            <a:ext cx="928694" cy="785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5-Point Star 16"/>
          <p:cNvSpPr/>
          <p:nvPr/>
        </p:nvSpPr>
        <p:spPr>
          <a:xfrm>
            <a:off x="428596" y="4071942"/>
            <a:ext cx="785818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5-Point Star 17"/>
          <p:cNvSpPr/>
          <p:nvPr/>
        </p:nvSpPr>
        <p:spPr>
          <a:xfrm rot="18978321">
            <a:off x="531627" y="172981"/>
            <a:ext cx="571504" cy="65547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Promjeri planeta po veličini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714488"/>
            <a:ext cx="67866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Merkur 3/1000</a:t>
            </a:r>
            <a:r>
              <a:rPr lang="hr-HR" dirty="0" smtClean="0"/>
              <a:t>, Mars </a:t>
            </a:r>
            <a:r>
              <a:rPr lang="hr-HR" dirty="0" smtClean="0"/>
              <a:t>1/200</a:t>
            </a:r>
            <a:r>
              <a:rPr lang="hr-HR" dirty="0" smtClean="0"/>
              <a:t>, Venera </a:t>
            </a:r>
            <a:r>
              <a:rPr lang="hr-HR" dirty="0" smtClean="0"/>
              <a:t>1/125</a:t>
            </a:r>
            <a:r>
              <a:rPr lang="hr-HR" dirty="0" smtClean="0"/>
              <a:t>, Zemlja </a:t>
            </a:r>
            <a:r>
              <a:rPr lang="hr-HR" dirty="0" smtClean="0"/>
              <a:t>9/1000</a:t>
            </a:r>
            <a:r>
              <a:rPr lang="hr-HR" dirty="0" smtClean="0"/>
              <a:t>, Neptun </a:t>
            </a:r>
            <a:r>
              <a:rPr lang="hr-HR" dirty="0" smtClean="0"/>
              <a:t>7/200</a:t>
            </a:r>
            <a:r>
              <a:rPr lang="hr-HR" dirty="0" smtClean="0"/>
              <a:t>, Uran </a:t>
            </a:r>
            <a:r>
              <a:rPr lang="hr-HR" dirty="0" smtClean="0"/>
              <a:t>37/1000</a:t>
            </a:r>
            <a:r>
              <a:rPr lang="hr-HR" dirty="0" smtClean="0"/>
              <a:t>, Saturn </a:t>
            </a:r>
            <a:r>
              <a:rPr lang="hr-HR" dirty="0" smtClean="0"/>
              <a:t>43/500</a:t>
            </a:r>
            <a:r>
              <a:rPr lang="hr-HR" dirty="0" smtClean="0"/>
              <a:t>, Jupiter </a:t>
            </a:r>
            <a:r>
              <a:rPr lang="hr-HR" dirty="0" smtClean="0"/>
              <a:t>51/500 promjera </a:t>
            </a:r>
            <a:r>
              <a:rPr lang="hr-HR" dirty="0" smtClean="0"/>
              <a:t> Sunca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IZRADILE: </a:t>
            </a:r>
          </a:p>
          <a:p>
            <a:r>
              <a:rPr lang="hr-HR" dirty="0" smtClean="0"/>
              <a:t>Dorotea Marketin i Lana Žmuk </a:t>
            </a:r>
            <a:endParaRPr lang="hr-HR" dirty="0"/>
          </a:p>
        </p:txBody>
      </p:sp>
      <p:sp>
        <p:nvSpPr>
          <p:cNvPr id="4" name="5-Point Star 3"/>
          <p:cNvSpPr/>
          <p:nvPr/>
        </p:nvSpPr>
        <p:spPr>
          <a:xfrm>
            <a:off x="1500166" y="2643182"/>
            <a:ext cx="1000132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5-Point Star 4"/>
          <p:cNvSpPr/>
          <p:nvPr/>
        </p:nvSpPr>
        <p:spPr>
          <a:xfrm>
            <a:off x="5072066" y="3429000"/>
            <a:ext cx="785818" cy="642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5-Point Star 5"/>
          <p:cNvSpPr/>
          <p:nvPr/>
        </p:nvSpPr>
        <p:spPr>
          <a:xfrm>
            <a:off x="714348" y="214290"/>
            <a:ext cx="642942" cy="4286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5-Point Star 6"/>
          <p:cNvSpPr/>
          <p:nvPr/>
        </p:nvSpPr>
        <p:spPr>
          <a:xfrm>
            <a:off x="4643438" y="5214950"/>
            <a:ext cx="857256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5-Point Star 7"/>
          <p:cNvSpPr/>
          <p:nvPr/>
        </p:nvSpPr>
        <p:spPr>
          <a:xfrm>
            <a:off x="428596" y="3786190"/>
            <a:ext cx="642942" cy="5000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Merkur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2357430"/>
            <a:ext cx="78581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Merkur </a:t>
            </a:r>
            <a:r>
              <a:rPr lang="hr-HR" dirty="0" smtClean="0"/>
              <a:t>je 3/1000 </a:t>
            </a:r>
            <a:r>
              <a:rPr lang="hr-HR" dirty="0" smtClean="0"/>
              <a:t>promjera </a:t>
            </a:r>
            <a:r>
              <a:rPr lang="hr-HR" dirty="0" smtClean="0"/>
              <a:t>Sunca.Površina </a:t>
            </a:r>
            <a:r>
              <a:rPr lang="hr-HR" dirty="0" smtClean="0"/>
              <a:t>Merkura je 74.800.000km²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>Merkur </a:t>
            </a:r>
            <a:r>
              <a:rPr lang="hr-HR" dirty="0" smtClean="0"/>
              <a:t>je najmanji planet Sunčeva sustava,a isto tako je najbliži Suncu.Nema prirodnog satelita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Temperatura </a:t>
            </a:r>
            <a:r>
              <a:rPr lang="hr-HR" dirty="0" smtClean="0"/>
              <a:t>površine mu je  </a:t>
            </a:r>
            <a:r>
              <a:rPr lang="hr-HR" dirty="0" smtClean="0"/>
              <a:t>od -</a:t>
            </a:r>
            <a:r>
              <a:rPr lang="hr-HR" dirty="0" smtClean="0"/>
              <a:t>173˚ do 427˚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>Sastav </a:t>
            </a:r>
            <a:r>
              <a:rPr lang="hr-HR" dirty="0" smtClean="0"/>
              <a:t>atmosfere </a:t>
            </a:r>
            <a:r>
              <a:rPr lang="hr-HR" dirty="0" smtClean="0"/>
              <a:t>je: 42% kisika, 29% natrija, 22% vodika, 6% helija, 0.5% kalija.</a:t>
            </a:r>
            <a:br>
              <a:rPr lang="hr-HR" dirty="0" smtClean="0"/>
            </a:br>
            <a:r>
              <a:rPr lang="hr-HR" dirty="0" smtClean="0"/>
              <a:t>Atmosferski plinovi u tragovima su: argon,dušik,ugljikov dioksid,vodena paru,ksenon,kipton </a:t>
            </a:r>
            <a:r>
              <a:rPr lang="hr-HR" dirty="0" smtClean="0"/>
              <a:t>i neon.</a:t>
            </a:r>
            <a:endParaRPr lang="hr-HR" dirty="0"/>
          </a:p>
        </p:txBody>
      </p:sp>
      <p:pic>
        <p:nvPicPr>
          <p:cNvPr id="4" name="Picture 3" descr="Merk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14290"/>
            <a:ext cx="2357454" cy="21081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Venera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571744"/>
            <a:ext cx="8143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Venera je drugi planet po udaljenosti od Sunca i nema prirodnih satelita.Venera ima 1/125 promjera </a:t>
            </a:r>
            <a:r>
              <a:rPr lang="hr-HR" dirty="0" smtClean="0"/>
              <a:t>Sunca.</a:t>
            </a:r>
            <a:br>
              <a:rPr lang="hr-HR" dirty="0" smtClean="0"/>
            </a:br>
            <a:r>
              <a:rPr lang="hr-HR" dirty="0" smtClean="0"/>
              <a:t>Sunčev </a:t>
            </a:r>
            <a:r>
              <a:rPr lang="hr-HR" dirty="0" smtClean="0"/>
              <a:t>dan na Veneri traje 116,7 dana</a:t>
            </a:r>
            <a:r>
              <a:rPr lang="hr-HR" dirty="0" smtClean="0"/>
              <a:t>. Godina </a:t>
            </a:r>
            <a:r>
              <a:rPr lang="hr-HR" dirty="0" smtClean="0"/>
              <a:t>joj traje 583,9 dana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>Površina </a:t>
            </a:r>
            <a:r>
              <a:rPr lang="hr-HR" dirty="0" smtClean="0"/>
              <a:t>Venere je 460.200.000km².Venera je </a:t>
            </a:r>
            <a:r>
              <a:rPr lang="hr-HR" dirty="0" smtClean="0"/>
              <a:t>6. planet </a:t>
            </a:r>
            <a:r>
              <a:rPr lang="hr-HR" dirty="0" smtClean="0"/>
              <a:t>po veličini 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Njezin </a:t>
            </a:r>
            <a:r>
              <a:rPr lang="hr-HR" dirty="0" smtClean="0"/>
              <a:t>sustav atmosfere je :96,5% ugljikovog dioksida,3,5</a:t>
            </a:r>
            <a:r>
              <a:rPr lang="hr-HR" dirty="0" smtClean="0"/>
              <a:t>% </a:t>
            </a:r>
            <a:r>
              <a:rPr lang="hr-HR" dirty="0" smtClean="0"/>
              <a:t>dušika</a:t>
            </a:r>
            <a:r>
              <a:rPr lang="hr-HR" dirty="0" smtClean="0"/>
              <a:t>, 0,015</a:t>
            </a:r>
            <a:r>
              <a:rPr lang="hr-HR" dirty="0" smtClean="0"/>
              <a:t>% sumporovog dioksida,0,007% argona</a:t>
            </a:r>
            <a:r>
              <a:rPr lang="hr-HR" dirty="0" smtClean="0"/>
              <a:t>, 0,002% vodene pare,0,0017</a:t>
            </a:r>
            <a:r>
              <a:rPr lang="hr-HR" dirty="0" smtClean="0"/>
              <a:t>% </a:t>
            </a:r>
            <a:r>
              <a:rPr lang="hr-HR" dirty="0" smtClean="0"/>
              <a:t> ugljikovog </a:t>
            </a:r>
            <a:r>
              <a:rPr lang="hr-HR" dirty="0" smtClean="0"/>
              <a:t>monoksida</a:t>
            </a:r>
            <a:r>
              <a:rPr lang="hr-HR" dirty="0" smtClean="0"/>
              <a:t>, 0,0012% helija, 0,0007%  neona.</a:t>
            </a:r>
            <a:br>
              <a:rPr lang="hr-HR" dirty="0" smtClean="0"/>
            </a:br>
            <a:r>
              <a:rPr lang="hr-HR" dirty="0" smtClean="0"/>
              <a:t>Temperatura </a:t>
            </a:r>
            <a:r>
              <a:rPr lang="hr-HR" dirty="0" smtClean="0"/>
              <a:t>iznosi 460˚C.</a:t>
            </a:r>
            <a:endParaRPr lang="hr-HR" dirty="0"/>
          </a:p>
        </p:txBody>
      </p:sp>
      <p:pic>
        <p:nvPicPr>
          <p:cNvPr id="5" name="Picture 4" descr="vene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214290"/>
            <a:ext cx="4419585" cy="228599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1971660" cy="677246"/>
          </a:xfrm>
        </p:spPr>
        <p:txBody>
          <a:bodyPr/>
          <a:lstStyle/>
          <a:p>
            <a:r>
              <a:rPr lang="hr-HR" dirty="0" smtClean="0"/>
              <a:t>Zemlja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85860"/>
            <a:ext cx="8143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Zemlja ima </a:t>
            </a:r>
            <a:r>
              <a:rPr lang="hr-HR" dirty="0" smtClean="0"/>
              <a:t>9/1000 </a:t>
            </a:r>
            <a:r>
              <a:rPr lang="hr-HR" dirty="0" smtClean="0"/>
              <a:t> promjera </a:t>
            </a:r>
            <a:r>
              <a:rPr lang="hr-HR" dirty="0" smtClean="0"/>
              <a:t>Sunca. Zemljina </a:t>
            </a:r>
            <a:r>
              <a:rPr lang="hr-HR" dirty="0" smtClean="0"/>
              <a:t>površina je </a:t>
            </a:r>
            <a:r>
              <a:rPr lang="hr-HR" dirty="0" smtClean="0"/>
              <a:t>510.100.000km². Zemlja </a:t>
            </a:r>
            <a:r>
              <a:rPr lang="hr-HR" dirty="0" smtClean="0"/>
              <a:t>je </a:t>
            </a:r>
            <a:r>
              <a:rPr lang="hr-HR" dirty="0" smtClean="0"/>
              <a:t>treći planet od </a:t>
            </a:r>
            <a:r>
              <a:rPr lang="hr-HR" dirty="0" smtClean="0"/>
              <a:t>Sunca i </a:t>
            </a:r>
            <a:r>
              <a:rPr lang="hr-HR" dirty="0" smtClean="0"/>
              <a:t>peti </a:t>
            </a:r>
            <a:r>
              <a:rPr lang="hr-HR" dirty="0" smtClean="0"/>
              <a:t>po veličini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Sastav </a:t>
            </a:r>
            <a:r>
              <a:rPr lang="hr-HR" dirty="0" smtClean="0"/>
              <a:t>amosfere </a:t>
            </a:r>
            <a:r>
              <a:rPr lang="hr-HR" dirty="0" smtClean="0"/>
              <a:t>je : 78,8%dušika, 20,95%kisika, 0,039</a:t>
            </a:r>
            <a:r>
              <a:rPr lang="hr-HR" dirty="0" smtClean="0"/>
              <a:t>% ugljikovog dioksida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>Temperatura </a:t>
            </a:r>
            <a:r>
              <a:rPr lang="hr-HR" dirty="0" smtClean="0"/>
              <a:t>zraka iznosi 15˚C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>Prirodni </a:t>
            </a:r>
            <a:r>
              <a:rPr lang="hr-HR" dirty="0" smtClean="0"/>
              <a:t>satelit je mjesec.</a:t>
            </a:r>
            <a:endParaRPr lang="hr-HR" dirty="0"/>
          </a:p>
        </p:txBody>
      </p:sp>
      <p:pic>
        <p:nvPicPr>
          <p:cNvPr id="4" name="Picture 3" descr="zeml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429000"/>
            <a:ext cx="4333906" cy="278608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Mars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71612"/>
            <a:ext cx="7429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Mars ima promjer 1/200 od Sunca</a:t>
            </a:r>
            <a:r>
              <a:rPr lang="hr-HR" dirty="0" smtClean="0"/>
              <a:t>. Mars </a:t>
            </a:r>
            <a:r>
              <a:rPr lang="hr-HR" dirty="0" smtClean="0"/>
              <a:t>ima </a:t>
            </a:r>
            <a:r>
              <a:rPr lang="hr-HR" dirty="0" smtClean="0"/>
              <a:t>144.800.000 km². </a:t>
            </a:r>
            <a:br>
              <a:rPr lang="hr-HR" dirty="0" smtClean="0"/>
            </a:br>
            <a:r>
              <a:rPr lang="hr-HR" dirty="0" smtClean="0"/>
              <a:t>Mars </a:t>
            </a:r>
            <a:r>
              <a:rPr lang="hr-HR" dirty="0" smtClean="0"/>
              <a:t>je zvan crveni planet. Ima 2 satelita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>Temperatura </a:t>
            </a:r>
            <a:r>
              <a:rPr lang="hr-HR" dirty="0" smtClean="0"/>
              <a:t>može biti </a:t>
            </a:r>
            <a:r>
              <a:rPr lang="hr-HR" dirty="0" smtClean="0"/>
              <a:t>od   -140</a:t>
            </a:r>
            <a:r>
              <a:rPr lang="hr-HR" dirty="0" smtClean="0"/>
              <a:t>˚C do nešto više od 0 C</a:t>
            </a:r>
            <a:r>
              <a:rPr lang="hr-HR" dirty="0" smtClean="0"/>
              <a:t>˚.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Sastav </a:t>
            </a:r>
            <a:r>
              <a:rPr lang="hr-HR" dirty="0" smtClean="0"/>
              <a:t>atmosfere je </a:t>
            </a:r>
            <a:r>
              <a:rPr lang="hr-HR" dirty="0" smtClean="0"/>
              <a:t>95,97%ugljikovog dioksida,1,93%argona, 1,89% dušika.  Mars </a:t>
            </a:r>
            <a:r>
              <a:rPr lang="hr-HR" dirty="0" smtClean="0"/>
              <a:t>je četvrti po udaljenosti od Sunca i sedmi po veličini.</a:t>
            </a:r>
            <a:endParaRPr lang="hr-HR" dirty="0"/>
          </a:p>
        </p:txBody>
      </p:sp>
      <p:pic>
        <p:nvPicPr>
          <p:cNvPr id="4" name="Picture 3" descr="ma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71626">
            <a:off x="3427408" y="3690672"/>
            <a:ext cx="2530480" cy="278140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Jupiter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429000"/>
            <a:ext cx="8143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Jupiter je </a:t>
            </a:r>
            <a:r>
              <a:rPr lang="hr-HR" dirty="0" smtClean="0"/>
              <a:t>peti planet od </a:t>
            </a:r>
            <a:r>
              <a:rPr lang="hr-HR" dirty="0" smtClean="0"/>
              <a:t>Sunca</a:t>
            </a:r>
            <a:r>
              <a:rPr lang="hr-HR" dirty="0" smtClean="0"/>
              <a:t>. Najveći </a:t>
            </a:r>
            <a:r>
              <a:rPr lang="hr-HR" dirty="0" smtClean="0"/>
              <a:t>je planet Sunčeva sustava i površina mu je </a:t>
            </a:r>
            <a:r>
              <a:rPr lang="hr-HR" dirty="0" smtClean="0"/>
              <a:t>6,141 9 × </a:t>
            </a:r>
            <a:r>
              <a:rPr lang="hr-HR" dirty="0" smtClean="0"/>
              <a:t>10</a:t>
            </a:r>
            <a:r>
              <a:rPr lang="hr-HR" baseline="30000" dirty="0" smtClean="0"/>
              <a:t>10 </a:t>
            </a:r>
            <a:r>
              <a:rPr lang="hr-HR" dirty="0" smtClean="0"/>
              <a:t>km².</a:t>
            </a:r>
            <a:br>
              <a:rPr lang="hr-HR" dirty="0" smtClean="0"/>
            </a:br>
            <a:r>
              <a:rPr lang="hr-HR" dirty="0" smtClean="0"/>
              <a:t>Promjer </a:t>
            </a:r>
            <a:r>
              <a:rPr lang="hr-HR" dirty="0" smtClean="0"/>
              <a:t>mu je 51/500 od Sunca</a:t>
            </a:r>
            <a:r>
              <a:rPr lang="hr-HR" dirty="0" smtClean="0"/>
              <a:t>. Ima </a:t>
            </a:r>
            <a:r>
              <a:rPr lang="hr-HR" dirty="0" smtClean="0"/>
              <a:t>67 prirodnih </a:t>
            </a:r>
            <a:r>
              <a:rPr lang="hr-HR" dirty="0" smtClean="0"/>
              <a:t>satelita. Jupiterova </a:t>
            </a:r>
            <a:r>
              <a:rPr lang="hr-HR" dirty="0" smtClean="0"/>
              <a:t>masa je 318,4 puta veća od Zemljine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Atmosfera </a:t>
            </a:r>
            <a:r>
              <a:rPr lang="hr-HR" dirty="0" smtClean="0"/>
              <a:t>mu se </a:t>
            </a:r>
            <a:r>
              <a:rPr lang="hr-HR" dirty="0" smtClean="0"/>
              <a:t>sastoji </a:t>
            </a:r>
            <a:r>
              <a:rPr lang="hr-HR" dirty="0" smtClean="0"/>
              <a:t>od vodika</a:t>
            </a:r>
            <a:r>
              <a:rPr lang="hr-HR" dirty="0" smtClean="0"/>
              <a:t>, helija, metana, amonijaka, 0,0004</a:t>
            </a:r>
            <a:r>
              <a:rPr lang="hr-HR" dirty="0" smtClean="0"/>
              <a:t>% vodene pare</a:t>
            </a:r>
            <a:r>
              <a:rPr lang="hr-HR" dirty="0" smtClean="0"/>
              <a:t>, 0,0006 </a:t>
            </a:r>
            <a:r>
              <a:rPr lang="hr-HR" dirty="0" smtClean="0"/>
              <a:t>%etana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>Jupiter </a:t>
            </a:r>
            <a:r>
              <a:rPr lang="hr-HR" dirty="0" smtClean="0"/>
              <a:t>ima polarnu </a:t>
            </a:r>
            <a:r>
              <a:rPr lang="hr-HR" dirty="0" smtClean="0"/>
              <a:t>svijetlost. Temperatura </a:t>
            </a:r>
            <a:r>
              <a:rPr lang="hr-HR" dirty="0" smtClean="0"/>
              <a:t>mu je najniže -173˚C.</a:t>
            </a:r>
            <a:endParaRPr lang="hr-HR" dirty="0"/>
          </a:p>
        </p:txBody>
      </p:sp>
      <p:pic>
        <p:nvPicPr>
          <p:cNvPr id="4" name="Picture 3" descr="jupi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69005">
            <a:off x="3970972" y="443112"/>
            <a:ext cx="2658825" cy="248691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Saturn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00174"/>
            <a:ext cx="8143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Saturn je poznat po svom prstenu</a:t>
            </a:r>
            <a:r>
              <a:rPr lang="hr-HR" dirty="0" smtClean="0"/>
              <a:t>. Saturn </a:t>
            </a:r>
            <a:r>
              <a:rPr lang="hr-HR" dirty="0" smtClean="0"/>
              <a:t>je šesti po redu u udaljenosti od Sunca</a:t>
            </a:r>
            <a:r>
              <a:rPr lang="hr-HR" dirty="0" smtClean="0"/>
              <a:t>. Ima </a:t>
            </a:r>
            <a:r>
              <a:rPr lang="hr-HR" dirty="0" smtClean="0"/>
              <a:t>62 prirodna satelita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>Površina </a:t>
            </a:r>
            <a:r>
              <a:rPr lang="hr-HR" dirty="0" smtClean="0"/>
              <a:t>mu je 83,703km² Zemljine površine</a:t>
            </a:r>
            <a:r>
              <a:rPr lang="hr-HR" dirty="0" smtClean="0"/>
              <a:t>. Promjer u odnosu na Sunce </a:t>
            </a:r>
            <a:r>
              <a:rPr lang="hr-HR" dirty="0" smtClean="0"/>
              <a:t>mu je </a:t>
            </a:r>
            <a:r>
              <a:rPr lang="hr-HR" dirty="0" smtClean="0"/>
              <a:t> 43/500.</a:t>
            </a:r>
            <a:br>
              <a:rPr lang="hr-HR" dirty="0" smtClean="0"/>
            </a:br>
            <a:r>
              <a:rPr lang="hr-HR" dirty="0" smtClean="0"/>
              <a:t>Temperatura </a:t>
            </a:r>
            <a:r>
              <a:rPr lang="hr-HR" dirty="0" smtClean="0"/>
              <a:t>mu iznosi -139˚C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>Sastav </a:t>
            </a:r>
            <a:r>
              <a:rPr lang="hr-HR" dirty="0" smtClean="0"/>
              <a:t>atmosfere mu je 96</a:t>
            </a:r>
            <a:r>
              <a:rPr lang="hr-HR" dirty="0" smtClean="0"/>
              <a:t>% vodika, 3% helija, 0,4% metana, 0,01%amonijaka </a:t>
            </a:r>
            <a:r>
              <a:rPr lang="hr-HR" dirty="0" smtClean="0"/>
              <a:t>i 0,01</a:t>
            </a:r>
            <a:r>
              <a:rPr lang="hr-HR" dirty="0" smtClean="0"/>
              <a:t>% deuterija.</a:t>
            </a:r>
            <a:br>
              <a:rPr lang="hr-HR" dirty="0" smtClean="0"/>
            </a:br>
            <a:r>
              <a:rPr lang="hr-HR" dirty="0" smtClean="0"/>
              <a:t>On </a:t>
            </a:r>
            <a:r>
              <a:rPr lang="hr-HR" dirty="0" smtClean="0"/>
              <a:t>je drugi najveći </a:t>
            </a:r>
            <a:r>
              <a:rPr lang="hr-HR" dirty="0" smtClean="0"/>
              <a:t>planet po </a:t>
            </a:r>
            <a:r>
              <a:rPr lang="hr-HR" dirty="0" smtClean="0"/>
              <a:t>veličini.</a:t>
            </a:r>
            <a:endParaRPr lang="hr-HR" dirty="0"/>
          </a:p>
        </p:txBody>
      </p:sp>
      <p:pic>
        <p:nvPicPr>
          <p:cNvPr id="4" name="Picture 3" descr="satur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929066"/>
            <a:ext cx="3286148" cy="279327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Uran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71612"/>
            <a:ext cx="80724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Uran je sedmi po redu </a:t>
            </a:r>
            <a:r>
              <a:rPr lang="hr-HR" dirty="0" smtClean="0"/>
              <a:t>planet od </a:t>
            </a:r>
            <a:r>
              <a:rPr lang="hr-HR" dirty="0" smtClean="0"/>
              <a:t>Sunca</a:t>
            </a:r>
            <a:r>
              <a:rPr lang="hr-HR" dirty="0" smtClean="0"/>
              <a:t>. Promjer </a:t>
            </a:r>
            <a:r>
              <a:rPr lang="hr-HR" dirty="0" smtClean="0"/>
              <a:t>mu iznosi 37/1000 </a:t>
            </a:r>
            <a:r>
              <a:rPr lang="hr-HR" dirty="0" smtClean="0"/>
              <a:t>sunčevog promjera. Temperatura </a:t>
            </a:r>
            <a:r>
              <a:rPr lang="hr-HR" dirty="0" smtClean="0"/>
              <a:t>mu je -224˚C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>Na </a:t>
            </a:r>
            <a:r>
              <a:rPr lang="hr-HR" dirty="0" smtClean="0"/>
              <a:t>njemu pušu vrlo brzi i jaki vjetrovi</a:t>
            </a:r>
            <a:r>
              <a:rPr lang="hr-HR" dirty="0" smtClean="0"/>
              <a:t>. Uran </a:t>
            </a:r>
            <a:r>
              <a:rPr lang="hr-HR" dirty="0" smtClean="0"/>
              <a:t>je treći planet po veličini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Sastoji </a:t>
            </a:r>
            <a:r>
              <a:rPr lang="hr-HR" dirty="0" smtClean="0"/>
              <a:t>se od vodika</a:t>
            </a:r>
            <a:r>
              <a:rPr lang="hr-HR" dirty="0" smtClean="0"/>
              <a:t>, helija, 2,3% metana, 0,009% deuterija.</a:t>
            </a:r>
            <a:br>
              <a:rPr lang="hr-HR" dirty="0" smtClean="0"/>
            </a:br>
            <a:r>
              <a:rPr lang="hr-HR" dirty="0" smtClean="0"/>
              <a:t>On </a:t>
            </a:r>
            <a:r>
              <a:rPr lang="hr-HR" dirty="0" smtClean="0"/>
              <a:t>ima 27 prirodnih satelita</a:t>
            </a:r>
            <a:r>
              <a:rPr lang="hr-HR" dirty="0" smtClean="0"/>
              <a:t>. Površina </a:t>
            </a:r>
            <a:r>
              <a:rPr lang="hr-HR" dirty="0" smtClean="0"/>
              <a:t>mu iznosi </a:t>
            </a:r>
            <a:r>
              <a:rPr lang="hr-HR" dirty="0" smtClean="0"/>
              <a:t>8,115 6 × 10</a:t>
            </a:r>
            <a:r>
              <a:rPr lang="hr-HR" baseline="30000" dirty="0" smtClean="0"/>
              <a:t>9</a:t>
            </a:r>
            <a:r>
              <a:rPr lang="hr-HR" dirty="0" smtClean="0"/>
              <a:t> </a:t>
            </a:r>
            <a:r>
              <a:rPr lang="hr-HR" dirty="0" smtClean="0"/>
              <a:t>km².</a:t>
            </a:r>
            <a:endParaRPr lang="hr-HR" dirty="0"/>
          </a:p>
        </p:txBody>
      </p:sp>
      <p:pic>
        <p:nvPicPr>
          <p:cNvPr id="4" name="Picture 3" descr="ur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225889">
            <a:off x="1451361" y="3788181"/>
            <a:ext cx="3203403" cy="254689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Neptun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71612"/>
            <a:ext cx="52863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Neptun je </a:t>
            </a:r>
            <a:r>
              <a:rPr lang="hr-HR" dirty="0" smtClean="0"/>
              <a:t>najudaljeniji, </a:t>
            </a:r>
            <a:r>
              <a:rPr lang="hr-HR" dirty="0" smtClean="0"/>
              <a:t>osmi planet Sunčeva sustava.Promjer mu iznosi 7/200 od Sunca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>Ima </a:t>
            </a:r>
            <a:r>
              <a:rPr lang="hr-HR" dirty="0" smtClean="0"/>
              <a:t>14 prirodnih satelita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Atmosfera </a:t>
            </a:r>
            <a:r>
              <a:rPr lang="hr-HR" dirty="0" smtClean="0"/>
              <a:t>mu se sastoji od vodika</a:t>
            </a:r>
            <a:r>
              <a:rPr lang="hr-HR" dirty="0" smtClean="0"/>
              <a:t>, helija, metana, deuterija </a:t>
            </a:r>
            <a:r>
              <a:rPr lang="hr-HR" dirty="0" smtClean="0"/>
              <a:t>i etana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>Površina </a:t>
            </a:r>
            <a:r>
              <a:rPr lang="hr-HR" dirty="0" smtClean="0"/>
              <a:t>mu iznosi </a:t>
            </a:r>
            <a:r>
              <a:rPr lang="hr-HR" dirty="0" smtClean="0"/>
              <a:t>7,618 3 x 10</a:t>
            </a:r>
            <a:r>
              <a:rPr lang="hr-HR" baseline="30000" dirty="0" smtClean="0"/>
              <a:t>9 </a:t>
            </a:r>
            <a:r>
              <a:rPr lang="hr-HR" baseline="30000" dirty="0" smtClean="0"/>
              <a:t> </a:t>
            </a:r>
            <a:r>
              <a:rPr lang="hr-HR" dirty="0" smtClean="0"/>
              <a:t>km².</a:t>
            </a:r>
            <a:br>
              <a:rPr lang="hr-HR" dirty="0" smtClean="0"/>
            </a:br>
            <a:r>
              <a:rPr lang="hr-HR" dirty="0" smtClean="0"/>
              <a:t>On je četvrti planet </a:t>
            </a:r>
            <a:r>
              <a:rPr lang="hr-HR" dirty="0" smtClean="0"/>
              <a:t>po veličini</a:t>
            </a:r>
            <a:r>
              <a:rPr lang="hr-HR" dirty="0" smtClean="0"/>
              <a:t>.</a:t>
            </a:r>
            <a:br>
              <a:rPr lang="hr-HR" dirty="0" smtClean="0"/>
            </a:br>
            <a:r>
              <a:rPr lang="hr-HR" dirty="0" smtClean="0"/>
              <a:t>Temperatura </a:t>
            </a:r>
            <a:r>
              <a:rPr lang="hr-HR" dirty="0" smtClean="0"/>
              <a:t>mu je -222</a:t>
            </a:r>
            <a:r>
              <a:rPr lang="hr-HR" dirty="0" smtClean="0"/>
              <a:t>˚C.</a:t>
            </a:r>
            <a:endParaRPr lang="hr-HR" dirty="0"/>
          </a:p>
        </p:txBody>
      </p:sp>
      <p:pic>
        <p:nvPicPr>
          <p:cNvPr id="4" name="Picture 3" descr="300px-Neptu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3150394"/>
            <a:ext cx="3571900" cy="351234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205</TotalTime>
  <Words>220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PLANETI SUNČEVA SUSTAVA U RAZLOMCIMA</vt:lpstr>
      <vt:lpstr>Merkur</vt:lpstr>
      <vt:lpstr>Venera</vt:lpstr>
      <vt:lpstr>Zemlja</vt:lpstr>
      <vt:lpstr>Mars</vt:lpstr>
      <vt:lpstr>Jupiter</vt:lpstr>
      <vt:lpstr>Saturn</vt:lpstr>
      <vt:lpstr>Uran</vt:lpstr>
      <vt:lpstr>Neptun</vt:lpstr>
      <vt:lpstr>Promjeri planeta po veličini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PLANETI SUNČEVA SUSTAVA U RAZLOMCIMA</dc:title>
  <dc:creator>Marica</dc:creator>
  <cp:lastModifiedBy>Marica</cp:lastModifiedBy>
  <cp:revision>26</cp:revision>
  <dcterms:created xsi:type="dcterms:W3CDTF">2017-11-05T10:08:35Z</dcterms:created>
  <dcterms:modified xsi:type="dcterms:W3CDTF">2017-11-06T17:54:55Z</dcterms:modified>
</cp:coreProperties>
</file>