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4B4299-9124-4C0B-8BA8-F8D29337BCB8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7F8691-451C-4E0A-B5A9-D19CE0E849ED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918648" cy="2831628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C00000"/>
                </a:solidFill>
                <a:latin typeface="AR BLANCA" panose="02000000000000000000" pitchFamily="2" charset="0"/>
                <a:cs typeface="Times New Roman" panose="02020603050405020304" pitchFamily="18" charset="0"/>
              </a:rPr>
              <a:t>PRIMJENA PITAGORINA POUČKA NA ČETVEROKUTE: KVADRAT,PRAVOKUTNIK, ROMB I TRAPEZ</a:t>
            </a:r>
            <a:endParaRPr lang="hr-HR" b="1" dirty="0">
              <a:solidFill>
                <a:srgbClr val="C00000"/>
              </a:solidFill>
              <a:latin typeface="AR BLANCA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57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755576" y="1340768"/>
            <a:ext cx="7524824" cy="4425355"/>
          </a:xfrm>
        </p:spPr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Pitagorin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poučak glasi: Površina kvadrata nad hipotenuzom pravokutnog trokuta jednaka je zbroju površina kvadrata nad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katetama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Primjenjuje se na: pravokutni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trokut,pravokutnik,kvadrat,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jednakokračan i jednakostraničan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trokut,romb i jednakokračan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trapez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1002440"/>
          </a:xfrm>
        </p:spPr>
        <p:txBody>
          <a:bodyPr/>
          <a:lstStyle/>
          <a:p>
            <a:r>
              <a:rPr lang="hr-HR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Pitagorin poučak</a:t>
            </a:r>
            <a:endParaRPr lang="hr-HR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3024336" cy="416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7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>
              <a:xfrm>
                <a:off x="755577" y="1628800"/>
                <a:ext cx="7524824" cy="44973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hr-HR" dirty="0" smtClean="0"/>
                  <a:t>Za svaki kvadrat vrijedi:</a:t>
                </a:r>
                <a:r>
                  <a:rPr lang="hr-HR" dirty="0"/>
                  <a:t> </a:t>
                </a:r>
                <a:r>
                  <a:rPr lang="hr-HR" dirty="0" smtClean="0"/>
                  <a:t>        </a:t>
                </a:r>
                <a:r>
                  <a:rPr lang="hr-HR" b="1" dirty="0" smtClean="0">
                    <a:solidFill>
                      <a:srgbClr val="C00000"/>
                    </a:solidFill>
                  </a:rPr>
                  <a:t>d=a</a:t>
                </a:r>
                <a14:m>
                  <m:oMath xmlns:m="http://schemas.openxmlformats.org/officeDocument/2006/math">
                    <m:r>
                      <a:rPr lang="hr-HR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√</m:t>
                    </m:r>
                    <m:r>
                      <a:rPr lang="hr-HR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endParaRPr lang="hr-HR" b="1" dirty="0" smtClean="0"/>
              </a:p>
              <a:p>
                <a:r>
                  <a:rPr lang="hr-HR" dirty="0"/>
                  <a:t>a</a:t>
                </a:r>
                <a:r>
                  <a:rPr lang="hr-HR" dirty="0" smtClean="0"/>
                  <a:t> </a:t>
                </a:r>
                <a:r>
                  <a:rPr lang="hr-HR" dirty="0" smtClean="0">
                    <a:sym typeface="Wingdings" panose="05000000000000000000" pitchFamily="2" charset="2"/>
                  </a:rPr>
                  <a:t> duljina stranice kvadrata</a:t>
                </a:r>
              </a:p>
              <a:p>
                <a:r>
                  <a:rPr lang="hr-HR" dirty="0">
                    <a:sym typeface="Wingdings" panose="05000000000000000000" pitchFamily="2" charset="2"/>
                  </a:rPr>
                  <a:t>d</a:t>
                </a:r>
                <a:r>
                  <a:rPr lang="hr-HR" dirty="0" smtClean="0">
                    <a:sym typeface="Wingdings" panose="05000000000000000000" pitchFamily="2" charset="2"/>
                  </a:rPr>
                  <a:t> dijagonala kvadrata</a:t>
                </a:r>
              </a:p>
              <a:p>
                <a:endParaRPr lang="hr-HR" dirty="0">
                  <a:sym typeface="Wingdings" panose="05000000000000000000" pitchFamily="2" charset="2"/>
                </a:endParaRPr>
              </a:p>
              <a:p>
                <a:r>
                  <a:rPr lang="hr-HR" dirty="0" smtClean="0">
                    <a:sym typeface="Wingdings" panose="05000000000000000000" pitchFamily="2" charset="2"/>
                  </a:rPr>
                  <a:t>Zadatak 1.</a:t>
                </a:r>
              </a:p>
              <a:p>
                <a:pPr marL="0" indent="0">
                  <a:buNone/>
                </a:pPr>
                <a:r>
                  <a:rPr lang="hr-HR" i="1" dirty="0">
                    <a:sym typeface="Wingdings" panose="05000000000000000000" pitchFamily="2" charset="2"/>
                  </a:rPr>
                  <a:t> </a:t>
                </a:r>
                <a:r>
                  <a:rPr lang="hr-HR" i="1" dirty="0" smtClean="0">
                    <a:sym typeface="Wingdings" panose="05000000000000000000" pitchFamily="2" charset="2"/>
                  </a:rPr>
                  <a:t>  Kolika je stranica kvadrata ako mu je dijagonala 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</m:rad>
                    <m:r>
                      <a:rPr lang="hr-H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a:rPr lang="hr-H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𝑐𝑚</m:t>
                    </m:r>
                    <m:r>
                      <a:rPr lang="hr-H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?</m:t>
                    </m:r>
                  </m:oMath>
                </a14:m>
                <a:endParaRPr lang="hr-HR" b="0" i="1" dirty="0" smtClean="0">
                  <a:latin typeface="Cambria Math"/>
                  <a:ea typeface="Cambria Math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hr-HR" dirty="0" smtClean="0">
                    <a:ea typeface="Cambria Math"/>
                    <a:sym typeface="Wingdings" panose="05000000000000000000" pitchFamily="2" charset="2"/>
                  </a:rPr>
                  <a:t>   a=?</a:t>
                </a:r>
              </a:p>
              <a:p>
                <a:pPr marL="0" indent="0">
                  <a:buNone/>
                </a:pPr>
                <a:r>
                  <a:rPr lang="hr-HR" dirty="0">
                    <a:ea typeface="Cambria Math"/>
                    <a:sym typeface="Wingdings" panose="05000000000000000000" pitchFamily="2" charset="2"/>
                  </a:rPr>
                  <a:t> </a:t>
                </a:r>
                <a:r>
                  <a:rPr lang="hr-HR" dirty="0" smtClean="0">
                    <a:ea typeface="Cambria Math"/>
                    <a:sym typeface="Wingdings" panose="05000000000000000000" pitchFamily="2" charset="2"/>
                  </a:rPr>
                  <a:t> d=a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</m:rad>
                  </m:oMath>
                </a14:m>
                <a:endParaRPr lang="hr-HR" b="0" i="1" dirty="0" smtClean="0">
                  <a:latin typeface="Cambria Math"/>
                  <a:ea typeface="Cambria Math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hr-HR" dirty="0" smtClean="0">
                    <a:ea typeface="Cambria Math"/>
                    <a:sym typeface="Wingdings" panose="05000000000000000000" pitchFamily="2" charset="2"/>
                  </a:rPr>
                  <a:t>   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</m:rad>
                    <m:r>
                      <a:rPr lang="hr-H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hr-H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</m:rad>
                  </m:oMath>
                </a14:m>
                <a:endParaRPr lang="hr-HR" b="0" dirty="0" smtClean="0">
                  <a:ea typeface="Cambria Math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hr-HR" i="1" dirty="0">
                    <a:latin typeface="Cambria Math"/>
                    <a:ea typeface="Cambria Math"/>
                    <a:sym typeface="Wingdings" panose="05000000000000000000" pitchFamily="2" charset="2"/>
                  </a:rPr>
                  <a:t> </a:t>
                </a:r>
                <a:r>
                  <a:rPr lang="hr-HR" i="1" dirty="0" smtClean="0">
                    <a:latin typeface="Cambria Math"/>
                    <a:ea typeface="Cambria Math"/>
                    <a:sym typeface="Wingdings" panose="05000000000000000000" pitchFamily="2" charset="2"/>
                  </a:rPr>
                  <a:t>  </a:t>
                </a:r>
                <a:r>
                  <a:rPr lang="hr-HR" b="0" i="1" dirty="0" smtClean="0">
                    <a:latin typeface="Cambria Math"/>
                    <a:ea typeface="Cambria Math"/>
                    <a:sym typeface="Wingdings" panose="05000000000000000000" pitchFamily="2" charset="2"/>
                  </a:rPr>
                  <a:t>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</m:rad>
                    <m:r>
                      <a:rPr lang="hr-H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=5√2</m:t>
                    </m:r>
                  </m:oMath>
                </a14:m>
                <a:r>
                  <a:rPr lang="hr-HR" b="0" i="1" dirty="0" smtClean="0">
                    <a:latin typeface="Cambria Math"/>
                    <a:ea typeface="Cambria Math"/>
                    <a:sym typeface="Wingdings" panose="05000000000000000000" pitchFamily="2" charset="2"/>
                  </a:rPr>
                  <a:t> </a:t>
                </a:r>
                <a:r>
                  <a:rPr lang="hr-HR" b="0" dirty="0" smtClean="0">
                    <a:latin typeface="Cambria Math"/>
                    <a:ea typeface="Cambria Math"/>
                    <a:sym typeface="Wingdings" panose="05000000000000000000" pitchFamily="2" charset="2"/>
                  </a:rPr>
                  <a:t>/: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</m:rad>
                  </m:oMath>
                </a14:m>
                <a:endParaRPr lang="hr-HR" b="0" dirty="0" smtClean="0">
                  <a:latin typeface="Cambria Math"/>
                  <a:ea typeface="Cambria Math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hr-HR" i="1" dirty="0">
                    <a:latin typeface="Cambria Math"/>
                    <a:ea typeface="Cambria Math"/>
                    <a:sym typeface="Wingdings" panose="05000000000000000000" pitchFamily="2" charset="2"/>
                  </a:rPr>
                  <a:t> </a:t>
                </a:r>
                <a:r>
                  <a:rPr lang="hr-HR" i="1" dirty="0" smtClean="0">
                    <a:latin typeface="Cambria Math"/>
                    <a:ea typeface="Cambria Math"/>
                    <a:sym typeface="Wingdings" panose="05000000000000000000" pitchFamily="2" charset="2"/>
                  </a:rPr>
                  <a:t>  </a:t>
                </a:r>
                <a:r>
                  <a:rPr lang="hr-HR" dirty="0" smtClean="0">
                    <a:latin typeface="Cambria Math"/>
                    <a:ea typeface="Cambria Math"/>
                    <a:sym typeface="Wingdings" panose="05000000000000000000" pitchFamily="2" charset="2"/>
                  </a:rPr>
                  <a:t> a= </a:t>
                </a:r>
                <a:r>
                  <a:rPr lang="hr-HR" dirty="0" err="1" smtClean="0">
                    <a:latin typeface="Cambria Math"/>
                    <a:ea typeface="Cambria Math"/>
                    <a:sym typeface="Wingdings" panose="05000000000000000000" pitchFamily="2" charset="2"/>
                  </a:rPr>
                  <a:t>5</a:t>
                </a:r>
                <a:r>
                  <a:rPr lang="hr-HR" dirty="0" smtClean="0">
                    <a:latin typeface="Cambria Math"/>
                    <a:ea typeface="Cambria Math"/>
                    <a:sym typeface="Wingdings" panose="05000000000000000000" pitchFamily="2" charset="2"/>
                  </a:rPr>
                  <a:t> cm</a:t>
                </a:r>
                <a:endParaRPr lang="hr-HR" b="0" dirty="0" smtClean="0">
                  <a:latin typeface="Cambria Math"/>
                  <a:ea typeface="Cambria Math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hr-HR" b="0" dirty="0" smtClean="0">
                  <a:latin typeface="Cambria Math"/>
                  <a:ea typeface="Cambria Math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hr-HR" b="0" i="1" u="sng" dirty="0" smtClean="0">
                    <a:latin typeface="Cambria Math"/>
                    <a:sym typeface="Wingdings" panose="05000000000000000000" pitchFamily="2" charset="2"/>
                  </a:rPr>
                  <a:t>    </a:t>
                </a:r>
                <a:endParaRPr lang="hr-HR" dirty="0">
                  <a:latin typeface="Cambria Math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7" y="1628800"/>
                <a:ext cx="7524824" cy="4497363"/>
              </a:xfrm>
              <a:blipFill rotWithShape="1">
                <a:blip r:embed="rId2"/>
                <a:stretch>
                  <a:fillRect l="-891" t="-203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Primjena PP na kvadrat</a:t>
            </a:r>
            <a:endParaRPr lang="hr-HR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9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>
              <a:xfrm>
                <a:off x="755577" y="1628800"/>
                <a:ext cx="7524824" cy="4497363"/>
              </a:xfrm>
            </p:spPr>
            <p:txBody>
              <a:bodyPr>
                <a:normAutofit/>
              </a:bodyPr>
              <a:lstStyle/>
              <a:p>
                <a:r>
                  <a:rPr lang="hr-HR" dirty="0" smtClean="0"/>
                  <a:t>Za svaki pravokutnik vrijedi: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𝒅</m:t>
                        </m:r>
                      </m:e>
                      <m:sup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hr-HR" b="1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hr-HR" b="1" i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hr-HR" b="1" dirty="0" smtClean="0">
                    <a:solidFill>
                      <a:srgbClr val="C00000"/>
                    </a:solidFill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hr-HR" b="1" dirty="0" smtClean="0"/>
              </a:p>
              <a:p>
                <a:r>
                  <a:rPr lang="hr-HR" dirty="0" smtClean="0"/>
                  <a:t>a,b </a:t>
                </a:r>
                <a:r>
                  <a:rPr lang="hr-HR" dirty="0" smtClean="0">
                    <a:sym typeface="Wingdings" panose="05000000000000000000" pitchFamily="2" charset="2"/>
                  </a:rPr>
                  <a:t> duljine stranica pravokutnika</a:t>
                </a:r>
              </a:p>
              <a:p>
                <a:r>
                  <a:rPr lang="hr-HR" dirty="0" smtClean="0">
                    <a:sym typeface="Wingdings" panose="05000000000000000000" pitchFamily="2" charset="2"/>
                  </a:rPr>
                  <a:t>d  duljina njegove dijagonale</a:t>
                </a:r>
              </a:p>
              <a:p>
                <a:endParaRPr lang="hr-HR" dirty="0">
                  <a:sym typeface="Wingdings" panose="05000000000000000000" pitchFamily="2" charset="2"/>
                </a:endParaRPr>
              </a:p>
              <a:p>
                <a:r>
                  <a:rPr lang="hr-HR" dirty="0" smtClean="0">
                    <a:sym typeface="Wingdings" panose="05000000000000000000" pitchFamily="2" charset="2"/>
                  </a:rPr>
                  <a:t>Zadatak 2.</a:t>
                </a:r>
              </a:p>
              <a:p>
                <a:pPr marL="0" indent="0">
                  <a:buNone/>
                </a:pPr>
                <a:r>
                  <a:rPr lang="hr-HR" dirty="0" smtClean="0"/>
                  <a:t>   </a:t>
                </a:r>
                <a:r>
                  <a:rPr lang="hr-HR" i="1" dirty="0" smtClean="0"/>
                  <a:t>Izračunajte duljinu dijagonale pravokutnika ako su zadane duljine njegovih stranica. </a:t>
                </a:r>
              </a:p>
              <a:p>
                <a:pPr marL="0" indent="0">
                  <a:buNone/>
                </a:pPr>
                <a:r>
                  <a:rPr lang="hr-HR" dirty="0" smtClean="0"/>
                  <a:t>  d</a:t>
                </a:r>
                <a:r>
                  <a:rPr lang="hr-HR" dirty="0"/>
                  <a:t>=? </a:t>
                </a:r>
                <a:r>
                  <a:rPr lang="hr-HR" dirty="0" smtClean="0"/>
                  <a:t>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</a:rPr>
                          <m:t>2 =</m:t>
                        </m:r>
                      </m:sup>
                    </m:sSup>
                  </m:oMath>
                </a14:m>
                <a:r>
                  <a:rPr lang="hr-H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</a:rPr>
                          <m:t>2 + </m:t>
                        </m:r>
                      </m:sup>
                    </m:sSup>
                    <m:sSup>
                      <m:sSupPr>
                        <m:ctrlPr>
                          <a:rPr lang="hr-H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 smtClean="0"/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</a:rPr>
                          <m:t>2=</m:t>
                        </m:r>
                      </m:sup>
                    </m:sSup>
                  </m:oMath>
                </a14:m>
                <a:r>
                  <a:rPr lang="hr-HR" dirty="0" smtClean="0"/>
                  <a:t> 400</a:t>
                </a:r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a= 12 cm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</a:rPr>
                          <m:t>2=</m:t>
                        </m:r>
                      </m:sup>
                    </m:sSup>
                  </m:oMath>
                </a14:m>
                <a:r>
                  <a:rPr lang="hr-H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</a:rPr>
                          <m:t>12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</a:rPr>
                          <m:t>2+</m:t>
                        </m:r>
                      </m:sup>
                    </m:sSup>
                  </m:oMath>
                </a14:m>
                <a:r>
                  <a:rPr lang="hr-H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</a:rPr>
                          <m:t>16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hr-HR" b="0" i="1" dirty="0" smtClean="0">
                        <a:latin typeface="Cambria Math"/>
                      </a:rPr>
                      <m:t>          </m:t>
                    </m:r>
                  </m:oMath>
                </a14:m>
                <a:r>
                  <a:rPr lang="hr-HR" dirty="0" smtClean="0"/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/>
                          </a:rPr>
                          <m:t>400</m:t>
                        </m:r>
                      </m:e>
                    </m:rad>
                  </m:oMath>
                </a14:m>
                <a:endParaRPr lang="hr-HR" dirty="0" smtClean="0"/>
              </a:p>
              <a:p>
                <a:pPr marL="0" indent="0">
                  <a:buNone/>
                </a:pPr>
                <a:r>
                  <a:rPr lang="hr-HR" dirty="0" smtClean="0"/>
                  <a:t>  b=16 cm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</a:rPr>
                          <m:t>2= </m:t>
                        </m:r>
                      </m:sup>
                    </m:sSup>
                    <m:r>
                      <a:rPr lang="hr-HR" b="0" i="0" smtClean="0">
                        <a:latin typeface="Cambria Math"/>
                      </a:rPr>
                      <m:t> 144+</m:t>
                    </m:r>
                  </m:oMath>
                </a14:m>
                <a:r>
                  <a:rPr lang="hr-HR" dirty="0" smtClean="0"/>
                  <a:t>256        d=20 cm</a:t>
                </a: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7" y="1628800"/>
                <a:ext cx="7524824" cy="4497363"/>
              </a:xfrm>
              <a:blipFill rotWithShape="1">
                <a:blip r:embed="rId2"/>
                <a:stretch>
                  <a:fillRect l="-1297" t="-1220" b="-5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Primjena PP na pravokutnik</a:t>
            </a:r>
            <a:endParaRPr lang="hr-HR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2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340768"/>
                <a:ext cx="7596833" cy="4785395"/>
              </a:xfrm>
            </p:spPr>
            <p:txBody>
              <a:bodyPr>
                <a:normAutofit/>
              </a:bodyPr>
              <a:lstStyle/>
              <a:p>
                <a:r>
                  <a:rPr lang="hr-HR" dirty="0" smtClean="0"/>
                  <a:t>Za svaki romb vrijedi: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hr-HR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hr-HR" b="1" dirty="0" smtClean="0">
                    <a:solidFill>
                      <a:srgbClr val="C00000"/>
                    </a:solidFill>
                  </a:rPr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hr-HR" b="1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b="1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𝒆</m:t>
                            </m:r>
                            <m:r>
                              <a:rPr lang="hr-HR" b="1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r>
                              <a:rPr lang="hr-HR" b="1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hr-HR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hr-HR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hr-HR" b="1" i="0" dirty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hr-HR" b="1" dirty="0" smtClean="0">
                    <a:solidFill>
                      <a:srgbClr val="C00000"/>
                    </a:solidFill>
                  </a:rPr>
                  <a:t>+ 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hr-HR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hr-HR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hr-H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hr-HR" b="1" dirty="0" smtClean="0"/>
              </a:p>
              <a:p>
                <a:r>
                  <a:rPr lang="hr-HR" dirty="0" smtClean="0"/>
                  <a:t>a</a:t>
                </a:r>
                <a:r>
                  <a:rPr lang="hr-HR" dirty="0" smtClean="0">
                    <a:sym typeface="Wingdings" panose="05000000000000000000" pitchFamily="2" charset="2"/>
                  </a:rPr>
                  <a:t> duljina stranice romba</a:t>
                </a:r>
                <a:endParaRPr lang="hr-HR" dirty="0" smtClean="0"/>
              </a:p>
              <a:p>
                <a:r>
                  <a:rPr lang="hr-HR" dirty="0" smtClean="0"/>
                  <a:t>e,f</a:t>
                </a:r>
                <a:r>
                  <a:rPr lang="hr-HR" dirty="0" smtClean="0">
                    <a:sym typeface="Wingdings" panose="05000000000000000000" pitchFamily="2" charset="2"/>
                  </a:rPr>
                  <a:t>duljine dijagonala romba</a:t>
                </a:r>
              </a:p>
              <a:p>
                <a:endParaRPr lang="hr-HR" dirty="0">
                  <a:sym typeface="Wingdings" panose="05000000000000000000" pitchFamily="2" charset="2"/>
                </a:endParaRPr>
              </a:p>
              <a:p>
                <a:r>
                  <a:rPr lang="hr-HR" dirty="0" smtClean="0">
                    <a:sym typeface="Wingdings" panose="05000000000000000000" pitchFamily="2" charset="2"/>
                  </a:rPr>
                  <a:t>Zadatak 3.</a:t>
                </a:r>
              </a:p>
              <a:p>
                <a:r>
                  <a:rPr lang="hr-HR" dirty="0" smtClean="0">
                    <a:sym typeface="Wingdings" panose="05000000000000000000" pitchFamily="2" charset="2"/>
                  </a:rPr>
                  <a:t>Izračunajte duljinu stranice a romba kojemu su duljine </a:t>
                </a:r>
                <a:r>
                  <a:rPr lang="hr-HR" smtClean="0">
                    <a:sym typeface="Wingdings" panose="05000000000000000000" pitchFamily="2" charset="2"/>
                  </a:rPr>
                  <a:t>dijagonala </a:t>
                </a:r>
                <a:r>
                  <a:rPr lang="hr-HR" smtClean="0">
                    <a:sym typeface="Wingdings" panose="05000000000000000000" pitchFamily="2" charset="2"/>
                  </a:rPr>
                  <a:t>16 </a:t>
                </a:r>
                <a:r>
                  <a:rPr lang="hr-HR" dirty="0" smtClean="0">
                    <a:sym typeface="Wingdings" panose="05000000000000000000" pitchFamily="2" charset="2"/>
                  </a:rPr>
                  <a:t>mm </a:t>
                </a:r>
                <a:r>
                  <a:rPr lang="hr-HR" smtClean="0">
                    <a:sym typeface="Wingdings" panose="05000000000000000000" pitchFamily="2" charset="2"/>
                  </a:rPr>
                  <a:t>i </a:t>
                </a:r>
                <a:r>
                  <a:rPr lang="hr-HR" smtClean="0">
                    <a:sym typeface="Wingdings" panose="05000000000000000000" pitchFamily="2" charset="2"/>
                  </a:rPr>
                  <a:t>30</a:t>
                </a:r>
                <a:r>
                  <a:rPr lang="hr-HR" smtClean="0">
                    <a:sym typeface="Wingdings" panose="05000000000000000000" pitchFamily="2" charset="2"/>
                  </a:rPr>
                  <a:t> </a:t>
                </a:r>
                <a:r>
                  <a:rPr lang="hr-HR" dirty="0" smtClean="0">
                    <a:sym typeface="Wingdings" panose="05000000000000000000" pitchFamily="2" charset="2"/>
                  </a:rPr>
                  <a:t>mm.</a:t>
                </a:r>
              </a:p>
              <a:p>
                <a:r>
                  <a:rPr lang="hr-HR" dirty="0" smtClean="0">
                    <a:sym typeface="Wingdings" panose="05000000000000000000" pitchFamily="2" charset="2"/>
                  </a:rPr>
                  <a:t>a=?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 smtClean="0">
                    <a:sym typeface="Wingdings" panose="05000000000000000000" pitchFamily="2" charset="2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 (</m:t>
                        </m:r>
                        <m:f>
                          <m:fPr>
                            <m:ctrlPr>
                              <a:rPr lang="hr-HR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hr-HR" b="0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16</m:t>
                            </m:r>
                          </m:num>
                          <m:den>
                            <m:r>
                              <a:rPr lang="hr-HR" b="0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2</m:t>
                            </m:r>
                          </m:den>
                        </m:f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2 </m:t>
                        </m:r>
                      </m:sup>
                    </m:sSup>
                  </m:oMath>
                </a14:m>
                <a:r>
                  <a:rPr lang="hr-HR" dirty="0" smtClean="0">
                    <a:sym typeface="Wingdings" panose="05000000000000000000" pitchFamily="2" charset="2"/>
                  </a:rPr>
                  <a:t>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hr-HR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hr-HR" b="0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30</m:t>
                            </m:r>
                          </m:num>
                          <m:den>
                            <m:r>
                              <a:rPr lang="hr-HR" b="0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2</m:t>
                            </m:r>
                          </m:den>
                        </m:f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 smtClean="0">
                    <a:sym typeface="Wingdings" panose="05000000000000000000" pitchFamily="2" charset="2"/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 smtClean="0">
                    <a:sym typeface="Wingdings" panose="05000000000000000000" pitchFamily="2" charset="2"/>
                  </a:rPr>
                  <a:t>= 289</a:t>
                </a:r>
              </a:p>
              <a:p>
                <a:r>
                  <a:rPr lang="hr-HR" dirty="0" smtClean="0">
                    <a:sym typeface="Wingdings" panose="05000000000000000000" pitchFamily="2" charset="2"/>
                  </a:rPr>
                  <a:t>e= 16 mm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 smtClean="0">
                    <a:sym typeface="Wingdings" panose="05000000000000000000" pitchFamily="2" charset="2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8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 smtClean="0">
                    <a:sym typeface="Wingdings" panose="05000000000000000000" pitchFamily="2" charset="2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15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 smtClean="0">
                    <a:sym typeface="Wingdings" panose="05000000000000000000" pitchFamily="2" charset="2"/>
                  </a:rPr>
                  <a:t>                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289</m:t>
                        </m:r>
                      </m:e>
                    </m:rad>
                  </m:oMath>
                </a14:m>
                <a:endParaRPr lang="hr-HR" dirty="0" smtClean="0">
                  <a:sym typeface="Wingdings" panose="05000000000000000000" pitchFamily="2" charset="2"/>
                </a:endParaRPr>
              </a:p>
              <a:p>
                <a:r>
                  <a:rPr lang="hr-HR" dirty="0" smtClean="0">
                    <a:sym typeface="Wingdings" panose="05000000000000000000" pitchFamily="2" charset="2"/>
                  </a:rPr>
                  <a:t>f= 30 mm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hr-HR" i="1" smtClean="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hr-HR" dirty="0" smtClean="0"/>
                  <a:t>= 64 + 225                 a=17 mm</a:t>
                </a:r>
                <a:endParaRPr lang="hr-HR" dirty="0"/>
              </a:p>
              <a:p>
                <a:endParaRPr lang="hr-HR" b="1" dirty="0" smtClean="0"/>
              </a:p>
              <a:p>
                <a:endParaRPr lang="hr-HR" dirty="0"/>
              </a:p>
            </p:txBody>
          </p:sp>
        </mc:Choice>
        <mc:Fallback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340768"/>
                <a:ext cx="7596833" cy="4785395"/>
              </a:xfrm>
              <a:blipFill rotWithShape="1">
                <a:blip r:embed="rId2"/>
                <a:stretch>
                  <a:fillRect l="-1204" b="-16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002440"/>
          </a:xfrm>
        </p:spPr>
        <p:txBody>
          <a:bodyPr/>
          <a:lstStyle/>
          <a:p>
            <a:r>
              <a:rPr lang="hr-HR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Primjena PP na romb</a:t>
            </a:r>
            <a:endParaRPr lang="hr-HR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484784"/>
                <a:ext cx="7596833" cy="4641380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>
                    <a:solidFill>
                      <a:schemeClr val="tx1"/>
                    </a:solidFill>
                  </a:rPr>
                  <a:t>Za svaki jednakokračni trapez vrijedi: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hr-HR" sz="2000" b="1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𝒗</m:t>
                        </m:r>
                      </m:e>
                      <m:sup>
                        <m: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hr-HR" sz="2000" b="1" dirty="0" smtClean="0">
                    <a:solidFill>
                      <a:srgbClr val="C00000"/>
                    </a:solidFill>
                  </a:rPr>
                  <a:t> 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hr-HR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𝒂</m:t>
                            </m:r>
                            <m:r>
                              <a:rPr lang="hr-HR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hr-HR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𝒄</m:t>
                            </m:r>
                          </m:num>
                          <m:den>
                            <m:r>
                              <a:rPr lang="hr-HR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hr-HR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hr-HR" sz="2000" b="1" dirty="0" smtClean="0">
                  <a:solidFill>
                    <a:schemeClr val="tx1"/>
                  </a:solidFill>
                </a:endParaRPr>
              </a:p>
              <a:p>
                <a:r>
                  <a:rPr lang="hr-HR" sz="2000" dirty="0">
                    <a:solidFill>
                      <a:schemeClr val="tx1"/>
                    </a:solidFill>
                  </a:rPr>
                  <a:t>a</a:t>
                </a:r>
                <a:r>
                  <a:rPr lang="hr-HR" sz="2000" dirty="0" smtClean="0">
                    <a:solidFill>
                      <a:schemeClr val="tx1"/>
                    </a:solidFill>
                  </a:rPr>
                  <a:t>,c</a:t>
                </a:r>
                <a:r>
                  <a:rPr lang="hr-HR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duljine osnovica</a:t>
                </a:r>
              </a:p>
              <a:p>
                <a:r>
                  <a:rPr lang="hr-HR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b</a:t>
                </a:r>
                <a:r>
                  <a:rPr lang="hr-HR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duljina krakova</a:t>
                </a:r>
              </a:p>
              <a:p>
                <a:r>
                  <a:rPr lang="hr-HR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v</a:t>
                </a:r>
                <a:r>
                  <a:rPr lang="hr-HR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duljina visine jednakokračnog trapeza</a:t>
                </a:r>
              </a:p>
              <a:p>
                <a:endParaRPr lang="hr-HR" sz="2000" dirty="0" smtClean="0">
                  <a:solidFill>
                    <a:schemeClr val="tx1"/>
                  </a:solidFill>
                </a:endParaRPr>
              </a:p>
              <a:p>
                <a:r>
                  <a:rPr lang="hr-HR" sz="2000" dirty="0" smtClean="0">
                    <a:solidFill>
                      <a:schemeClr val="tx1"/>
                    </a:solidFill>
                  </a:rPr>
                  <a:t>Zadatak 4.</a:t>
                </a:r>
              </a:p>
              <a:p>
                <a:r>
                  <a:rPr lang="hr-HR" sz="2000" dirty="0" smtClean="0">
                    <a:solidFill>
                      <a:schemeClr val="tx1"/>
                    </a:solidFill>
                  </a:rPr>
                  <a:t>Izračunajte duljinu kraka b ako je a= 27 dm,c=11 dm, v=15 dm.</a:t>
                </a:r>
              </a:p>
              <a:p>
                <a:r>
                  <a:rPr lang="hr-HR" sz="2000" dirty="0" smtClean="0">
                    <a:solidFill>
                      <a:schemeClr val="tx1"/>
                    </a:solidFill>
                  </a:rPr>
                  <a:t>b=?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hr-HR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 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hr-HR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= 225 + 64</a:t>
                </a:r>
              </a:p>
              <a:p>
                <a:pPr marL="0" indent="0">
                  <a:buNone/>
                </a:pPr>
                <a:r>
                  <a:rPr lang="hr-HR" dirty="0" smtClean="0">
                    <a:solidFill>
                      <a:schemeClr val="tx1"/>
                    </a:solidFill>
                  </a:rPr>
                  <a:t>   </a:t>
                </a:r>
                <a:r>
                  <a:rPr lang="hr-HR" sz="2000" dirty="0" smtClean="0">
                    <a:solidFill>
                      <a:schemeClr val="tx1"/>
                    </a:solidFill>
                  </a:rPr>
                  <a:t>a=27 dm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 +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hr-HR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27 −11</m:t>
                            </m:r>
                          </m:num>
                          <m:den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= 289</a:t>
                </a:r>
              </a:p>
              <a:p>
                <a:pPr marL="0" indent="0">
                  <a:buNone/>
                </a:pPr>
                <a:r>
                  <a:rPr lang="hr-HR" sz="2000" dirty="0">
                    <a:solidFill>
                      <a:schemeClr val="tx1"/>
                    </a:solidFill>
                  </a:rPr>
                  <a:t> </a:t>
                </a:r>
                <a:r>
                  <a:rPr lang="hr-HR" sz="2000" dirty="0" smtClean="0">
                    <a:solidFill>
                      <a:schemeClr val="tx1"/>
                    </a:solidFill>
                  </a:rPr>
                  <a:t>  c=11 dm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= 225 +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hr-HR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16</m:t>
                            </m:r>
                          </m:num>
                          <m:den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              b=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289</m:t>
                        </m:r>
                      </m:e>
                    </m:rad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hr-HR" sz="2000" dirty="0">
                    <a:solidFill>
                      <a:schemeClr val="tx1"/>
                    </a:solidFill>
                  </a:rPr>
                  <a:t> </a:t>
                </a:r>
                <a:r>
                  <a:rPr lang="hr-HR" sz="2000" dirty="0" smtClean="0">
                    <a:solidFill>
                      <a:schemeClr val="tx1"/>
                    </a:solidFill>
                  </a:rPr>
                  <a:t>  v=15 dm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= 225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>
                    <a:solidFill>
                      <a:schemeClr val="tx1"/>
                    </a:solidFill>
                  </a:rPr>
                  <a:t>                     b= 17 dm</a:t>
                </a:r>
                <a:endParaRPr lang="hr-H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484784"/>
                <a:ext cx="7596833" cy="4641380"/>
              </a:xfrm>
              <a:blipFill rotWithShape="1">
                <a:blip r:embed="rId2"/>
                <a:stretch>
                  <a:fillRect l="-803" t="-263" b="-105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11560" y="338328"/>
            <a:ext cx="8075240" cy="1074448"/>
          </a:xfrm>
        </p:spPr>
        <p:txBody>
          <a:bodyPr>
            <a:normAutofit fontScale="90000"/>
          </a:bodyPr>
          <a:lstStyle/>
          <a:p>
            <a:r>
              <a:rPr lang="hr-HR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Primjena PP na jednakokračni </a:t>
            </a:r>
            <a:br>
              <a:rPr lang="hr-HR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trapez</a:t>
            </a:r>
            <a:endParaRPr lang="hr-HR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724128" y="5733256"/>
            <a:ext cx="3240360" cy="720080"/>
          </a:xfrm>
        </p:spPr>
        <p:txBody>
          <a:bodyPr>
            <a:normAutofit/>
          </a:bodyPr>
          <a:lstStyle/>
          <a:p>
            <a:r>
              <a:rPr lang="hr-HR" dirty="0" smtClean="0"/>
              <a:t>Luka Magdić 8.c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547664" y="2132856"/>
            <a:ext cx="7200800" cy="1080120"/>
          </a:xfrm>
        </p:spPr>
        <p:txBody>
          <a:bodyPr>
            <a:normAutofit fontScale="90000"/>
          </a:bodyPr>
          <a:lstStyle/>
          <a:p>
            <a:r>
              <a:rPr lang="hr-HR" sz="9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Kraj!</a:t>
            </a:r>
            <a:endParaRPr lang="hr-HR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Perspek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</TotalTime>
  <Words>527</Words>
  <Application>Microsoft Office PowerPoint</Application>
  <PresentationFormat>Prikaz na zaslonu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Valni oblik</vt:lpstr>
      <vt:lpstr>PRIMJENA PITAGORINA POUČKA NA ČETVEROKUTE: KVADRAT,PRAVOKUTNIK, ROMB I TRAPEZ</vt:lpstr>
      <vt:lpstr>Pitagorin poučak</vt:lpstr>
      <vt:lpstr>Primjena PP na kvadrat</vt:lpstr>
      <vt:lpstr>Primjena PP na pravokutnik</vt:lpstr>
      <vt:lpstr>Primjena PP na romb</vt:lpstr>
      <vt:lpstr>Primjena PP na jednakokračni  trapez</vt:lpstr>
      <vt:lpstr>Kraj!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PITAGORINA POUČKA NA ČETVEROKUTE: KVADRAT,PRAVOKUTNIK, ROMB I TRAPEZ</dc:title>
  <dc:creator>Tena Magdic</dc:creator>
  <cp:lastModifiedBy>Korisnik</cp:lastModifiedBy>
  <cp:revision>11</cp:revision>
  <dcterms:created xsi:type="dcterms:W3CDTF">2017-12-03T18:11:40Z</dcterms:created>
  <dcterms:modified xsi:type="dcterms:W3CDTF">2017-12-07T06:18:40Z</dcterms:modified>
</cp:coreProperties>
</file>