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8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99E0107-AEDC-4836-8BB9-3439B17622BA}" type="datetimeFigureOut">
              <a:rPr lang="hr-HR" smtClean="0"/>
              <a:t>8.12.2017.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FC359E8-E0D6-40CE-A1C3-98636C9BD889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04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07-AEDC-4836-8BB9-3439B17622BA}" type="datetimeFigureOut">
              <a:rPr lang="hr-HR" smtClean="0"/>
              <a:t>8.12.2017.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59E8-E0D6-40CE-A1C3-98636C9BD8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155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07-AEDC-4836-8BB9-3439B17622BA}" type="datetimeFigureOut">
              <a:rPr lang="hr-HR" smtClean="0"/>
              <a:t>8.12.2017.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59E8-E0D6-40CE-A1C3-98636C9BD889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748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07-AEDC-4836-8BB9-3439B17622BA}" type="datetimeFigureOut">
              <a:rPr lang="hr-HR" smtClean="0"/>
              <a:t>8.12.2017.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59E8-E0D6-40CE-A1C3-98636C9BD889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071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07-AEDC-4836-8BB9-3439B17622BA}" type="datetimeFigureOut">
              <a:rPr lang="hr-HR" smtClean="0"/>
              <a:t>8.12.2017.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59E8-E0D6-40CE-A1C3-98636C9BD8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7256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07-AEDC-4836-8BB9-3439B17622BA}" type="datetimeFigureOut">
              <a:rPr lang="hr-HR" smtClean="0"/>
              <a:t>8.12.2017.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59E8-E0D6-40CE-A1C3-98636C9BD889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458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07-AEDC-4836-8BB9-3439B17622BA}" type="datetimeFigureOut">
              <a:rPr lang="hr-HR" smtClean="0"/>
              <a:t>8.12.2017.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59E8-E0D6-40CE-A1C3-98636C9BD889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52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07-AEDC-4836-8BB9-3439B17622BA}" type="datetimeFigureOut">
              <a:rPr lang="hr-HR" smtClean="0"/>
              <a:t>8.12.2017.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59E8-E0D6-40CE-A1C3-98636C9BD889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798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07-AEDC-4836-8BB9-3439B17622BA}" type="datetimeFigureOut">
              <a:rPr lang="hr-HR" smtClean="0"/>
              <a:t>8.12.2017.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59E8-E0D6-40CE-A1C3-98636C9BD889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75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07-AEDC-4836-8BB9-3439B17622BA}" type="datetimeFigureOut">
              <a:rPr lang="hr-HR" smtClean="0"/>
              <a:t>8.12.2017.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59E8-E0D6-40CE-A1C3-98636C9BD8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091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07-AEDC-4836-8BB9-3439B17622BA}" type="datetimeFigureOut">
              <a:rPr lang="hr-HR" smtClean="0"/>
              <a:t>8.12.2017.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59E8-E0D6-40CE-A1C3-98636C9BD889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75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07-AEDC-4836-8BB9-3439B17622BA}" type="datetimeFigureOut">
              <a:rPr lang="hr-HR" smtClean="0"/>
              <a:t>8.12.2017.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59E8-E0D6-40CE-A1C3-98636C9BD8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540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07-AEDC-4836-8BB9-3439B17622BA}" type="datetimeFigureOut">
              <a:rPr lang="hr-HR" smtClean="0"/>
              <a:t>8.12.2017.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59E8-E0D6-40CE-A1C3-98636C9BD889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80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07-AEDC-4836-8BB9-3439B17622BA}" type="datetimeFigureOut">
              <a:rPr lang="hr-HR" smtClean="0"/>
              <a:t>8.12.2017.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59E8-E0D6-40CE-A1C3-98636C9BD889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19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07-AEDC-4836-8BB9-3439B17622BA}" type="datetimeFigureOut">
              <a:rPr lang="hr-HR" smtClean="0"/>
              <a:t>8.12.2017.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59E8-E0D6-40CE-A1C3-98636C9BD8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446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07-AEDC-4836-8BB9-3439B17622BA}" type="datetimeFigureOut">
              <a:rPr lang="hr-HR" smtClean="0"/>
              <a:t>8.12.2017.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59E8-E0D6-40CE-A1C3-98636C9BD889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81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07-AEDC-4836-8BB9-3439B17622BA}" type="datetimeFigureOut">
              <a:rPr lang="hr-HR" smtClean="0"/>
              <a:t>8.12.2017.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59E8-E0D6-40CE-A1C3-98636C9BD8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345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9E0107-AEDC-4836-8BB9-3439B17622BA}" type="datetimeFigureOut">
              <a:rPr lang="hr-HR" smtClean="0"/>
              <a:t>8.12.2017.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C359E8-E0D6-40CE-A1C3-98636C9BD8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056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hr.wikipedia.org/wiki/Geometrij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Primjena Pitagorina poučka na trokute</a:t>
            </a:r>
            <a:endParaRPr lang="hr-HR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22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49280"/>
            <a:ext cx="9601196" cy="1303867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94818" y="2647371"/>
            <a:ext cx="8987957" cy="6944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3174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Pitagorin poučak</a:t>
            </a:r>
            <a:r>
              <a:rPr kumimoji="0" lang="sr-Latn-RS" altLang="sr-Latn-R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jedan je od osnovnih teorema </a:t>
            </a:r>
            <a:r>
              <a:rPr kumimoji="0" lang="sr-Latn-RS" altLang="sr-Latn-RS" sz="1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Geometrija"/>
              </a:rPr>
              <a:t>geometrije</a:t>
            </a:r>
            <a:r>
              <a:rPr kumimoji="0" lang="sr-Latn-RS" altLang="sr-Latn-R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koji glasi:</a:t>
            </a:r>
            <a:endParaRPr kumimoji="0" lang="sr-Latn-RS" altLang="sr-Latn-R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Površina kvadrata nad hipotenuzom pravokutnog trokuta jednaka je zbroju površina kvadrata nad katetama.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 descr="https://upload.wikimedia.org/wikipedia/commons/thumb/d/d2/Pythagorean.svg/265px-Pythagorea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3497494"/>
            <a:ext cx="252412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7" descr="{\displaystyle a^{2}+b^{2}=c^{2}\,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AutoShape 9" descr="{\displaystyle a^{2}+b^{2}=c^{2}\,}"/>
          <p:cNvSpPr>
            <a:spLocks noChangeAspect="1" noChangeArrowheads="1"/>
          </p:cNvSpPr>
          <p:nvPr/>
        </p:nvSpPr>
        <p:spPr bwMode="auto">
          <a:xfrm>
            <a:off x="307974" y="-265175"/>
            <a:ext cx="1337945" cy="5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AutoShape 11" descr="{\displaystyle a^{2}+b^{2}=c^{2}\,}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AutoShape 13" descr="{\displaystyle a^{2}+b^{2}=c^{2}\,}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032" y="4267257"/>
            <a:ext cx="2438199" cy="64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398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jednakostraničan trokut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JEDNAKOSTRANIČAN TROKUT </a:t>
            </a:r>
            <a:r>
              <a:rPr lang="hr-HR" dirty="0"/>
              <a:t>- trokut koji ima sve stranice jednake duljine</a:t>
            </a:r>
          </a:p>
        </p:txBody>
      </p:sp>
      <p:pic>
        <p:nvPicPr>
          <p:cNvPr id="3074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67" y="3502152"/>
            <a:ext cx="4992497" cy="21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98464" y="3744004"/>
            <a:ext cx="5440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000000"/>
                </a:solidFill>
                <a:latin typeface="Verdana" panose="020B0604030504040204" pitchFamily="34" charset="0"/>
              </a:rPr>
              <a:t>v = a√3 /2 → visina jednakostraničnog trokuta</a:t>
            </a:r>
            <a:endParaRPr lang="hr-HR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hr-HR" b="1" dirty="0">
                <a:solidFill>
                  <a:srgbClr val="000000"/>
                </a:solidFill>
                <a:latin typeface="Verdana" panose="020B0604030504040204" pitchFamily="34" charset="0"/>
              </a:rPr>
              <a:t>O = 3a → opseg jednakostraničnog trokuta</a:t>
            </a:r>
            <a:endParaRPr lang="hr-HR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hr-HR" b="1" dirty="0">
                <a:solidFill>
                  <a:srgbClr val="000000"/>
                </a:solidFill>
                <a:latin typeface="Verdana" panose="020B0604030504040204" pitchFamily="34" charset="0"/>
              </a:rPr>
              <a:t>P = a</a:t>
            </a:r>
            <a:r>
              <a:rPr lang="hr-HR" b="1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hr-HR" b="1" dirty="0">
                <a:solidFill>
                  <a:srgbClr val="000000"/>
                </a:solidFill>
                <a:latin typeface="Verdana" panose="020B0604030504040204" pitchFamily="34" charset="0"/>
              </a:rPr>
              <a:t>√3 /4 → površina </a:t>
            </a:r>
            <a:r>
              <a:rPr lang="hr-HR" b="1" dirty="0" err="1">
                <a:solidFill>
                  <a:srgbClr val="000000"/>
                </a:solidFill>
                <a:latin typeface="Verdana" panose="020B0604030504040204" pitchFamily="34" charset="0"/>
              </a:rPr>
              <a:t>jednakostraničnog</a:t>
            </a:r>
            <a:r>
              <a:rPr lang="hr-HR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hr-HR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trokuta</a:t>
            </a:r>
          </a:p>
          <a:p>
            <a:r>
              <a:rPr lang="hr-HR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V²+(a/2)²=a²</a:t>
            </a:r>
            <a:endParaRPr lang="hr-HR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98464" y="3242238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altLang="sr-Latn-RS" sz="2400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Formule</a:t>
            </a:r>
            <a:r>
              <a:rPr lang="sr-Latn-RS" altLang="sr-Latn-RS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r-HR" dirty="0"/>
          </a:p>
        </p:txBody>
      </p:sp>
      <p:sp>
        <p:nvSpPr>
          <p:cNvPr id="6" name="AutoShape 4" descr="{\displaystyle a^{2}+b^{2}=c^{2}\,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6" descr="{\displaystyle a^{2}+b^{2}=c^{2}\,}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921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b="1" dirty="0"/>
              <a:t>Primjer</a:t>
            </a:r>
            <a:r>
              <a:rPr lang="hr-HR" dirty="0"/>
              <a:t>: Kolika je duljina visine jednakostraničnog trokuta kojemu je stranica duga </a:t>
            </a:r>
            <a:r>
              <a:rPr lang="hr-HR" dirty="0" smtClean="0"/>
              <a:t>16cm</a:t>
            </a:r>
            <a:r>
              <a:rPr lang="hr-HR" dirty="0"/>
              <a:t>?</a:t>
            </a:r>
          </a:p>
          <a:p>
            <a:r>
              <a:rPr lang="hr-HR" dirty="0"/>
              <a:t>   a = 16 cm</a:t>
            </a:r>
          </a:p>
          <a:p>
            <a:pPr marL="0" indent="0">
              <a:buNone/>
            </a:pPr>
            <a:r>
              <a:rPr lang="hr-HR" dirty="0"/>
              <a:t>            _________</a:t>
            </a:r>
          </a:p>
          <a:p>
            <a:pPr marL="0" indent="0">
              <a:buNone/>
            </a:pPr>
            <a:r>
              <a:rPr lang="hr-HR" dirty="0"/>
              <a:t>             v = ?</a:t>
            </a:r>
          </a:p>
          <a:p>
            <a:pPr marL="0" indent="0">
              <a:buNone/>
            </a:pPr>
            <a:r>
              <a:rPr lang="hr-HR" dirty="0"/>
              <a:t>             v = a√3 /2</a:t>
            </a:r>
          </a:p>
          <a:p>
            <a:pPr marL="0" indent="0">
              <a:buNone/>
            </a:pPr>
            <a:r>
              <a:rPr lang="hr-HR" dirty="0"/>
              <a:t>             v = 16√3 /2  → skratimo 16 i 2</a:t>
            </a:r>
          </a:p>
          <a:p>
            <a:pPr marL="0" indent="0">
              <a:buNone/>
            </a:pPr>
            <a:r>
              <a:rPr lang="hr-HR" b="1" dirty="0"/>
              <a:t>             v = 8√3 cm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958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Jednakokračan trokut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JEDNAKOKRAČAN TROKUT</a:t>
            </a:r>
            <a:r>
              <a:rPr lang="hr-HR" dirty="0"/>
              <a:t> - trokut koji ima 2 stranice jednake duljine (b- krakovi) i treću stranicu različite duljine (a - osnovica):</a:t>
            </a:r>
          </a:p>
        </p:txBody>
      </p:sp>
      <p:pic>
        <p:nvPicPr>
          <p:cNvPr id="2052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797" y="3703034"/>
            <a:ext cx="4468367" cy="206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72328" y="366075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hr-HR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hr-HR" b="1" dirty="0">
                <a:solidFill>
                  <a:srgbClr val="000000"/>
                </a:solidFill>
                <a:latin typeface="Verdana" panose="020B0604030504040204" pitchFamily="34" charset="0"/>
              </a:rPr>
              <a:t>b</a:t>
            </a:r>
            <a:r>
              <a:rPr lang="hr-HR" b="1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hr-HR" b="1" dirty="0">
                <a:solidFill>
                  <a:srgbClr val="000000"/>
                </a:solidFill>
                <a:latin typeface="Verdana" panose="020B0604030504040204" pitchFamily="34" charset="0"/>
              </a:rPr>
              <a:t> = v </a:t>
            </a:r>
            <a:r>
              <a:rPr lang="hr-HR" b="1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a</a:t>
            </a:r>
            <a:r>
              <a:rPr lang="hr-HR" b="1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hr-HR" b="1" dirty="0">
                <a:solidFill>
                  <a:srgbClr val="000000"/>
                </a:solidFill>
                <a:latin typeface="Verdana" panose="020B0604030504040204" pitchFamily="34" charset="0"/>
              </a:rPr>
              <a:t> + (a/2)</a:t>
            </a:r>
            <a:r>
              <a:rPr lang="hr-HR" b="1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hr-HR" b="1" dirty="0">
                <a:solidFill>
                  <a:srgbClr val="000000"/>
                </a:solidFill>
                <a:latin typeface="Verdana" panose="020B0604030504040204" pitchFamily="34" charset="0"/>
              </a:rPr>
              <a:t> → duljina kraka (prema Pitagorinu poučku)</a:t>
            </a:r>
            <a:endParaRPr lang="hr-HR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hr-HR" b="1" dirty="0">
                <a:solidFill>
                  <a:srgbClr val="000000"/>
                </a:solidFill>
                <a:latin typeface="Verdana" panose="020B0604030504040204" pitchFamily="34" charset="0"/>
              </a:rPr>
              <a:t>O = a + 2b → opseg jednakokračnog trokuta</a:t>
            </a:r>
            <a:endParaRPr lang="hr-HR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hr-HR" b="1" dirty="0">
                <a:solidFill>
                  <a:srgbClr val="000000"/>
                </a:solidFill>
                <a:latin typeface="Verdana" panose="020B0604030504040204" pitchFamily="34" charset="0"/>
              </a:rPr>
              <a:t>P = a·v</a:t>
            </a:r>
            <a:r>
              <a:rPr lang="hr-HR" b="1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a </a:t>
            </a:r>
            <a:r>
              <a:rPr lang="hr-HR" b="1" dirty="0">
                <a:solidFill>
                  <a:srgbClr val="000000"/>
                </a:solidFill>
                <a:latin typeface="Verdana" panose="020B0604030504040204" pitchFamily="34" charset="0"/>
              </a:rPr>
              <a:t>/2 → površina jednakokračnog trokuta</a:t>
            </a:r>
            <a:endParaRPr lang="hr-HR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4164" y="3554748"/>
            <a:ext cx="1273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altLang="sr-Latn-RS" sz="2000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Formule</a:t>
            </a:r>
            <a:r>
              <a:rPr lang="sr-Latn-RS" altLang="sr-Latn-RS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939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0000" lnSpcReduction="20000"/>
              </a:bodyPr>
              <a:lstStyle/>
              <a:p>
                <a:r>
                  <a:rPr lang="hr-HR" sz="4400" b="1" dirty="0" smtClean="0"/>
                  <a:t>Primjer</a:t>
                </a:r>
                <a:r>
                  <a:rPr lang="hr-HR" sz="4400" dirty="0" smtClean="0"/>
                  <a:t>: izračunajmo opseg </a:t>
                </a:r>
                <a:r>
                  <a:rPr lang="hr-HR" sz="4400" dirty="0"/>
                  <a:t>i površinu jednakokračnog trokuta ako je </a:t>
                </a:r>
                <a:r>
                  <a:rPr lang="hr-HR" sz="4400" dirty="0" smtClean="0"/>
                  <a:t>duljina osnovice </a:t>
                </a:r>
                <a:r>
                  <a:rPr lang="hr-HR" sz="4400" dirty="0"/>
                  <a:t>16 cm, a duljina kraka 10 cm</a:t>
                </a:r>
                <a:r>
                  <a:rPr lang="hr-HR" sz="2900" dirty="0" smtClean="0"/>
                  <a:t>.</a:t>
                </a:r>
                <a:endParaRPr lang="hr-HR" sz="2900" dirty="0"/>
              </a:p>
              <a:p>
                <a:pPr marL="0" indent="0">
                  <a:buNone/>
                </a:pPr>
                <a:r>
                  <a:rPr lang="hr-HR" sz="2900" dirty="0" smtClean="0"/>
                  <a:t>            </a:t>
                </a:r>
                <a:r>
                  <a:rPr lang="pt-BR" sz="2900" dirty="0"/>
                  <a:t> a = 16 </a:t>
                </a:r>
                <a:r>
                  <a:rPr lang="pt-BR" sz="2900" dirty="0" smtClean="0"/>
                  <a:t>cm</a:t>
                </a:r>
                <a:r>
                  <a:rPr lang="hr-HR" sz="2900" dirty="0" smtClean="0"/>
                  <a:t>                         </a:t>
                </a:r>
                <a:r>
                  <a:rPr lang="hr-HR" sz="3500" dirty="0" smtClean="0"/>
                  <a:t>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35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sz="3500" b="0" i="1" smtClean="0">
                            <a:latin typeface="Cambria Math"/>
                          </a:rPr>
                          <m:t>𝑎𝑣</m:t>
                        </m:r>
                      </m:num>
                      <m:den>
                        <m:r>
                          <a:rPr lang="hr-HR" sz="35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hr-HR" sz="2900" dirty="0" smtClean="0"/>
                  <a:t>                  </a:t>
                </a:r>
                <a:r>
                  <a:rPr lang="hr-HR" sz="3500" dirty="0" smtClean="0"/>
                  <a:t>b²=v²+(a/2)²</a:t>
                </a:r>
                <a:endParaRPr lang="pt-BR" sz="3500" dirty="0"/>
              </a:p>
              <a:p>
                <a:pPr marL="0" indent="0">
                  <a:buNone/>
                </a:pPr>
                <a:r>
                  <a:rPr lang="pt-BR" sz="2900" dirty="0"/>
                  <a:t>             b = 10 </a:t>
                </a:r>
                <a:r>
                  <a:rPr lang="pt-BR" sz="2900" dirty="0" smtClean="0"/>
                  <a:t>cm</a:t>
                </a:r>
                <a:r>
                  <a:rPr lang="hr-HR" sz="2900" dirty="0" smtClean="0"/>
                  <a:t>                         P=48 cm²            100=v²+64</a:t>
                </a:r>
              </a:p>
              <a:p>
                <a:pPr marL="0" indent="0">
                  <a:buNone/>
                </a:pPr>
                <a:r>
                  <a:rPr lang="hr-HR" sz="2900" dirty="0"/>
                  <a:t> </a:t>
                </a:r>
                <a:r>
                  <a:rPr lang="hr-HR" sz="2900" dirty="0" smtClean="0"/>
                  <a:t>                                                                                   v=6 cm</a:t>
                </a:r>
                <a:endParaRPr lang="pt-BR" sz="2900" dirty="0"/>
              </a:p>
              <a:p>
                <a:pPr marL="0" indent="0">
                  <a:buNone/>
                </a:pPr>
                <a:r>
                  <a:rPr lang="pt-BR" sz="2900" dirty="0"/>
                  <a:t>            __________</a:t>
                </a:r>
              </a:p>
              <a:p>
                <a:pPr marL="0" indent="0">
                  <a:buNone/>
                </a:pPr>
                <a:r>
                  <a:rPr lang="pt-BR" sz="2900" dirty="0"/>
                  <a:t>             O = ?           </a:t>
                </a:r>
              </a:p>
              <a:p>
                <a:pPr marL="0" indent="0">
                  <a:buNone/>
                </a:pPr>
                <a:r>
                  <a:rPr lang="pt-BR" sz="2900" dirty="0"/>
                  <a:t>             P = ?</a:t>
                </a:r>
              </a:p>
              <a:p>
                <a:pPr marL="0" indent="0">
                  <a:buNone/>
                </a:pPr>
                <a:r>
                  <a:rPr lang="pt-BR" sz="2900" dirty="0"/>
                  <a:t> </a:t>
                </a:r>
              </a:p>
              <a:p>
                <a:pPr marL="0" indent="0">
                  <a:buNone/>
                </a:pPr>
                <a:r>
                  <a:rPr lang="pt-BR" sz="2900" dirty="0"/>
                  <a:t>             O = a + 2b</a:t>
                </a:r>
              </a:p>
              <a:p>
                <a:pPr marL="0" indent="0">
                  <a:buNone/>
                </a:pPr>
                <a:r>
                  <a:rPr lang="pt-BR" sz="2900" dirty="0"/>
                  <a:t>             O = 16 + 2·10</a:t>
                </a:r>
              </a:p>
              <a:p>
                <a:pPr marL="0" indent="0">
                  <a:buNone/>
                </a:pPr>
                <a:r>
                  <a:rPr lang="pt-BR" sz="2900" b="1" dirty="0"/>
                  <a:t>             O = 36 cm</a:t>
                </a:r>
                <a:endParaRPr lang="pt-BR" sz="2900" dirty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35" t="-3119" r="-82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84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Pravokutni trokut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316" y="2562643"/>
            <a:ext cx="10518125" cy="3889672"/>
          </a:xfrm>
        </p:spPr>
        <p:txBody>
          <a:bodyPr/>
          <a:lstStyle/>
          <a:p>
            <a:pPr marL="0" indent="0">
              <a:buNone/>
            </a:pPr>
            <a:r>
              <a:rPr lang="hr-HR" b="1" dirty="0" smtClean="0"/>
              <a:t>PRAVOKUTAN TROKUT</a:t>
            </a:r>
            <a:r>
              <a:rPr lang="hr-HR" b="1" dirty="0" smtClean="0"/>
              <a:t>: </a:t>
            </a:r>
            <a:r>
              <a:rPr lang="hr-HR" dirty="0" smtClean="0"/>
              <a:t>trokut </a:t>
            </a:r>
            <a:r>
              <a:rPr lang="hr-HR" dirty="0" smtClean="0"/>
              <a:t>koji ima dvije stranice međusobno okomite.</a:t>
            </a:r>
            <a:endParaRPr lang="hr-HR" b="1" dirty="0"/>
          </a:p>
        </p:txBody>
      </p:sp>
      <p:sp>
        <p:nvSpPr>
          <p:cNvPr id="4" name="AutoShape 2" descr="Pravokutni troku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501" y="3400021"/>
            <a:ext cx="3826501" cy="2605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063" y="3821390"/>
            <a:ext cx="2128904" cy="4171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21902" y="3146785"/>
            <a:ext cx="1678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altLang="sr-Latn-RS" sz="2800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Formule</a:t>
            </a:r>
            <a:r>
              <a:rPr lang="sr-Latn-RS" altLang="sr-Latn-RS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7531301" y="38955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000000"/>
                </a:solidFill>
                <a:latin typeface="Verdana" panose="020B0604030504040204" pitchFamily="34" charset="0"/>
              </a:rPr>
              <a:t>→</a:t>
            </a:r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>
            <a:off x="7931450" y="3787812"/>
            <a:ext cx="2951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dirty="0" smtClean="0"/>
              <a:t>Duljine stranica</a:t>
            </a:r>
            <a:endParaRPr lang="hr-HR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5521147" y="4442596"/>
            <a:ext cx="684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/>
              <a:t>P=</a:t>
            </a:r>
            <a:endParaRPr lang="hr-HR" sz="2800" dirty="0"/>
          </a:p>
        </p:txBody>
      </p:sp>
      <p:sp>
        <p:nvSpPr>
          <p:cNvPr id="17" name="Rectangle 16"/>
          <p:cNvSpPr/>
          <p:nvPr/>
        </p:nvSpPr>
        <p:spPr>
          <a:xfrm>
            <a:off x="6143915" y="4112606"/>
            <a:ext cx="405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dirty="0"/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36639" y="4018644"/>
            <a:ext cx="296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000" dirty="0"/>
              <a:t>.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036462" y="4702575"/>
            <a:ext cx="89722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485077" y="4222111"/>
            <a:ext cx="363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13825" y="4668387"/>
            <a:ext cx="352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26480" y="449467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000000"/>
                </a:solidFill>
                <a:latin typeface="Verdana" panose="020B0604030504040204" pitchFamily="34" charset="0"/>
              </a:rPr>
              <a:t>→</a:t>
            </a:r>
            <a:endParaRPr lang="hr-HR" dirty="0"/>
          </a:p>
        </p:txBody>
      </p:sp>
      <p:sp>
        <p:nvSpPr>
          <p:cNvPr id="24" name="Rectangle 23"/>
          <p:cNvSpPr/>
          <p:nvPr/>
        </p:nvSpPr>
        <p:spPr>
          <a:xfrm>
            <a:off x="7293364" y="4372587"/>
            <a:ext cx="4147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/>
              <a:t>Površina </a:t>
            </a:r>
            <a:r>
              <a:rPr lang="hr-HR" sz="3200" b="1" dirty="0" smtClean="0"/>
              <a:t>pravokutnog</a:t>
            </a:r>
          </a:p>
          <a:p>
            <a:r>
              <a:rPr lang="hr-HR" sz="3200" b="1" dirty="0" smtClean="0"/>
              <a:t>trokuta</a:t>
            </a:r>
            <a:endParaRPr lang="hr-HR" sz="3200" b="1" dirty="0"/>
          </a:p>
        </p:txBody>
      </p:sp>
      <p:sp>
        <p:nvSpPr>
          <p:cNvPr id="25" name="Rectangle 24"/>
          <p:cNvSpPr/>
          <p:nvPr/>
        </p:nvSpPr>
        <p:spPr>
          <a:xfrm>
            <a:off x="5540999" y="5236749"/>
            <a:ext cx="1505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smtClean="0"/>
              <a:t>O=a+b+c</a:t>
            </a:r>
            <a:endParaRPr lang="hr-HR" sz="2400" b="1" dirty="0"/>
          </a:p>
        </p:txBody>
      </p:sp>
      <p:sp>
        <p:nvSpPr>
          <p:cNvPr id="26" name="Rectangle 25"/>
          <p:cNvSpPr/>
          <p:nvPr/>
        </p:nvSpPr>
        <p:spPr>
          <a:xfrm>
            <a:off x="6993884" y="528291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000000"/>
                </a:solidFill>
                <a:latin typeface="Verdana" panose="020B0604030504040204" pitchFamily="34" charset="0"/>
              </a:rPr>
              <a:t>→</a:t>
            </a:r>
            <a:endParaRPr lang="hr-HR" dirty="0"/>
          </a:p>
        </p:txBody>
      </p:sp>
      <p:sp>
        <p:nvSpPr>
          <p:cNvPr id="27" name="Rectangle 26"/>
          <p:cNvSpPr/>
          <p:nvPr/>
        </p:nvSpPr>
        <p:spPr>
          <a:xfrm>
            <a:off x="7392486" y="5305999"/>
            <a:ext cx="40481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/>
              <a:t>Opseg </a:t>
            </a:r>
            <a:r>
              <a:rPr lang="hr-HR" sz="3200" b="1" dirty="0" smtClean="0"/>
              <a:t>pravokutnog trokuta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267974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640" y="982132"/>
            <a:ext cx="9618957" cy="5318973"/>
          </a:xfrm>
        </p:spPr>
        <p:txBody>
          <a:bodyPr>
            <a:normAutofit fontScale="47500" lnSpcReduction="20000"/>
          </a:bodyPr>
          <a:lstStyle/>
          <a:p>
            <a:r>
              <a:rPr lang="hr-HR" sz="8000" b="1" dirty="0" smtClean="0"/>
              <a:t>Primjer: </a:t>
            </a:r>
            <a:r>
              <a:rPr lang="hr-HR" sz="8000" dirty="0" smtClean="0"/>
              <a:t>izračunaj opseg pravokutnog trokuta</a:t>
            </a:r>
          </a:p>
          <a:p>
            <a:r>
              <a:rPr lang="pt-BR" sz="4200" dirty="0"/>
              <a:t>a = 9 cm</a:t>
            </a:r>
          </a:p>
          <a:p>
            <a:r>
              <a:rPr lang="pt-BR" sz="4200" u="sng" dirty="0"/>
              <a:t>c = 41 cm       </a:t>
            </a:r>
            <a:endParaRPr lang="pt-BR" sz="4200" dirty="0"/>
          </a:p>
          <a:p>
            <a:r>
              <a:rPr lang="pt-BR" sz="4200" dirty="0" smtClean="0"/>
              <a:t>o </a:t>
            </a:r>
            <a:r>
              <a:rPr lang="pt-BR" sz="4200" dirty="0"/>
              <a:t>= ?</a:t>
            </a:r>
          </a:p>
          <a:p>
            <a:r>
              <a:rPr lang="hr-HR" sz="4200" dirty="0"/>
              <a:t>﻿c</a:t>
            </a:r>
            <a:r>
              <a:rPr lang="hr-HR" sz="4200" baseline="30000" dirty="0"/>
              <a:t>2</a:t>
            </a:r>
            <a:r>
              <a:rPr lang="hr-HR" sz="4200" dirty="0"/>
              <a:t> = a</a:t>
            </a:r>
            <a:r>
              <a:rPr lang="hr-HR" sz="4200" baseline="30000" dirty="0"/>
              <a:t>2</a:t>
            </a:r>
            <a:r>
              <a:rPr lang="hr-HR" sz="4200" dirty="0"/>
              <a:t> + b</a:t>
            </a:r>
            <a:r>
              <a:rPr lang="hr-HR" sz="4200" baseline="30000" dirty="0"/>
              <a:t>2</a:t>
            </a:r>
            <a:endParaRPr lang="hr-HR" sz="4200" dirty="0"/>
          </a:p>
          <a:p>
            <a:r>
              <a:rPr lang="hr-HR" sz="4200" dirty="0"/>
              <a:t>41</a:t>
            </a:r>
            <a:r>
              <a:rPr lang="hr-HR" sz="4200" baseline="30000" dirty="0"/>
              <a:t>2</a:t>
            </a:r>
            <a:r>
              <a:rPr lang="hr-HR" sz="4200" dirty="0"/>
              <a:t> = 9</a:t>
            </a:r>
            <a:r>
              <a:rPr lang="hr-HR" sz="4200" baseline="30000" dirty="0"/>
              <a:t>2</a:t>
            </a:r>
            <a:r>
              <a:rPr lang="hr-HR" sz="4200" dirty="0"/>
              <a:t> + b</a:t>
            </a:r>
            <a:r>
              <a:rPr lang="hr-HR" sz="4200" baseline="30000" dirty="0"/>
              <a:t>2</a:t>
            </a:r>
            <a:endParaRPr lang="hr-HR" sz="4200" dirty="0"/>
          </a:p>
          <a:p>
            <a:r>
              <a:rPr lang="hr-HR" sz="4200" dirty="0"/>
              <a:t>b</a:t>
            </a:r>
            <a:r>
              <a:rPr lang="hr-HR" sz="4200" baseline="30000" dirty="0"/>
              <a:t>2</a:t>
            </a:r>
            <a:r>
              <a:rPr lang="hr-HR" sz="4200" dirty="0"/>
              <a:t> = 41</a:t>
            </a:r>
            <a:r>
              <a:rPr lang="hr-HR" sz="4200" baseline="30000" dirty="0"/>
              <a:t>2</a:t>
            </a:r>
            <a:r>
              <a:rPr lang="hr-HR" sz="4200" dirty="0"/>
              <a:t> - 9</a:t>
            </a:r>
            <a:r>
              <a:rPr lang="hr-HR" sz="4200" baseline="30000" dirty="0"/>
              <a:t>2</a:t>
            </a:r>
            <a:endParaRPr lang="hr-HR" sz="4200" dirty="0"/>
          </a:p>
          <a:p>
            <a:r>
              <a:rPr lang="hr-HR" sz="4200" dirty="0"/>
              <a:t>b</a:t>
            </a:r>
            <a:r>
              <a:rPr lang="hr-HR" sz="4200" baseline="30000" dirty="0"/>
              <a:t>2</a:t>
            </a:r>
            <a:r>
              <a:rPr lang="hr-HR" sz="4200" dirty="0"/>
              <a:t> = 1681 - 81</a:t>
            </a:r>
          </a:p>
          <a:p>
            <a:r>
              <a:rPr lang="hr-HR" sz="4200" dirty="0"/>
              <a:t>b</a:t>
            </a:r>
            <a:r>
              <a:rPr lang="hr-HR" sz="4200" baseline="30000" dirty="0"/>
              <a:t>2</a:t>
            </a:r>
            <a:r>
              <a:rPr lang="hr-HR" sz="4200" dirty="0"/>
              <a:t> = 1600</a:t>
            </a:r>
          </a:p>
          <a:p>
            <a:r>
              <a:rPr lang="hr-HR" sz="4200" dirty="0"/>
              <a:t>b = 40 cm</a:t>
            </a:r>
          </a:p>
          <a:p>
            <a:r>
              <a:rPr lang="pt-BR" sz="4200" dirty="0"/>
              <a:t>o = a + b + c</a:t>
            </a:r>
          </a:p>
          <a:p>
            <a:r>
              <a:rPr lang="pt-BR" sz="4200" dirty="0"/>
              <a:t>o = 9 + 40 + 41</a:t>
            </a:r>
          </a:p>
          <a:p>
            <a:r>
              <a:rPr lang="pt-BR" sz="4200" dirty="0"/>
              <a:t>o = 90 cm</a:t>
            </a:r>
          </a:p>
          <a:p>
            <a:endParaRPr lang="hr-HR" sz="2800" dirty="0" smtClean="0"/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5934421" y="-115416"/>
            <a:ext cx="323157" cy="230832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8528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51" name="AutoShape 10" descr="http://www.bug.hr/_cache/568ace84cb70fc1324411d70abd7842c.jpg"/>
          <p:cNvSpPr>
            <a:spLocks noChangeAspect="1" noChangeArrowheads="1"/>
          </p:cNvSpPr>
          <p:nvPr/>
        </p:nvSpPr>
        <p:spPr bwMode="auto">
          <a:xfrm>
            <a:off x="268288" y="-6826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231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Hvala na gledanju 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Luka Krbot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22" y="2556932"/>
            <a:ext cx="4436034" cy="285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164</TotalTime>
  <Words>125</Words>
  <Application>Microsoft Office PowerPoint</Application>
  <PresentationFormat>Prilagođeno</PresentationFormat>
  <Paragraphs>69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Organic</vt:lpstr>
      <vt:lpstr>Primjena Pitagorina poučka na trokute</vt:lpstr>
      <vt:lpstr>PowerPointova prezentacija</vt:lpstr>
      <vt:lpstr>jednakostraničan trokut</vt:lpstr>
      <vt:lpstr>PowerPointova prezentacija</vt:lpstr>
      <vt:lpstr>Jednakokračan trokut</vt:lpstr>
      <vt:lpstr>PowerPointova prezentacija</vt:lpstr>
      <vt:lpstr>Pravokutni trokut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Primjena Pitagorina poučka na trokute</dc:title>
  <dc:creator>Windows User</dc:creator>
  <cp:lastModifiedBy>Korisnik</cp:lastModifiedBy>
  <cp:revision>17</cp:revision>
  <dcterms:created xsi:type="dcterms:W3CDTF">2017-12-05T17:41:32Z</dcterms:created>
  <dcterms:modified xsi:type="dcterms:W3CDTF">2017-12-08T09:29:40Z</dcterms:modified>
</cp:coreProperties>
</file>