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71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08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avokutni trokut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Naslov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17" name="Podnaslov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hr-HR" smtClean="0"/>
              <a:t>Kliknite da biste uredili stil podnaslova matrice</a:t>
            </a:r>
            <a:endParaRPr kumimoji="0" lang="en-US"/>
          </a:p>
        </p:txBody>
      </p:sp>
      <p:grpSp>
        <p:nvGrpSpPr>
          <p:cNvPr id="2" name="Grupa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Prostoručno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Prostoručno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Prostoručno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Ravni poveznik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Rezervirano mjesto datuma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956AC2C-8597-4337-B060-847FD839B97D}" type="datetimeFigureOut">
              <a:rPr lang="sr-Latn-CS" smtClean="0"/>
              <a:t>21.1.2016</a:t>
            </a:fld>
            <a:endParaRPr lang="hr-HR"/>
          </a:p>
        </p:txBody>
      </p:sp>
      <p:sp>
        <p:nvSpPr>
          <p:cNvPr id="19" name="Rezervirano mjesto podnožja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27" name="Rezervirano mjesto broja slajda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60A9F56-E4E3-4900-8FC1-FB461073813B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956AC2C-8597-4337-B060-847FD839B97D}" type="datetimeFigureOut">
              <a:rPr lang="sr-Latn-CS" smtClean="0"/>
              <a:t>21.1.2016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60A9F56-E4E3-4900-8FC1-FB461073813B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956AC2C-8597-4337-B060-847FD839B97D}" type="datetimeFigureOut">
              <a:rPr lang="sr-Latn-CS" smtClean="0"/>
              <a:t>21.1.2016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60A9F56-E4E3-4900-8FC1-FB461073813B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956AC2C-8597-4337-B060-847FD839B97D}" type="datetimeFigureOut">
              <a:rPr lang="sr-Latn-CS" smtClean="0"/>
              <a:t>21.1.2016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60A9F56-E4E3-4900-8FC1-FB461073813B}" type="slidenum">
              <a:rPr lang="hr-HR" smtClean="0"/>
              <a:t>‹#›</a:t>
            </a:fld>
            <a:endParaRPr lang="hr-HR"/>
          </a:p>
        </p:txBody>
      </p:sp>
      <p:sp>
        <p:nvSpPr>
          <p:cNvPr id="7" name="Naslov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956AC2C-8597-4337-B060-847FD839B97D}" type="datetimeFigureOut">
              <a:rPr lang="sr-Latn-CS" smtClean="0"/>
              <a:t>21.1.2016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60A9F56-E4E3-4900-8FC1-FB461073813B}" type="slidenum">
              <a:rPr lang="hr-HR" smtClean="0"/>
              <a:t>‹#›</a:t>
            </a:fld>
            <a:endParaRPr lang="hr-HR"/>
          </a:p>
        </p:txBody>
      </p:sp>
      <p:sp>
        <p:nvSpPr>
          <p:cNvPr id="7" name="Š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Š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956AC2C-8597-4337-B060-847FD839B97D}" type="datetimeFigureOut">
              <a:rPr lang="sr-Latn-CS" smtClean="0"/>
              <a:t>21.1.2016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60A9F56-E4E3-4900-8FC1-FB461073813B}" type="slidenum">
              <a:rPr lang="hr-HR" smtClean="0"/>
              <a:t>‹#›</a:t>
            </a:fld>
            <a:endParaRPr lang="hr-HR"/>
          </a:p>
        </p:txBody>
      </p:sp>
      <p:sp>
        <p:nvSpPr>
          <p:cNvPr id="8" name="Naslov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Usporedb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5" name="Rezervirano mjesto sadržaja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956AC2C-8597-4337-B060-847FD839B97D}" type="datetimeFigureOut">
              <a:rPr lang="sr-Latn-CS" smtClean="0"/>
              <a:t>21.1.2016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60A9F56-E4E3-4900-8FC1-FB461073813B}" type="slidenum">
              <a:rPr lang="hr-HR" smtClean="0"/>
              <a:t>‹#›</a:t>
            </a:fld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956AC2C-8597-4337-B060-847FD839B97D}" type="datetimeFigureOut">
              <a:rPr lang="sr-Latn-CS" smtClean="0"/>
              <a:t>21.1.2016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60A9F56-E4E3-4900-8FC1-FB461073813B}" type="slidenum">
              <a:rPr lang="hr-HR" smtClean="0"/>
              <a:t>‹#›</a:t>
            </a:fld>
            <a:endParaRPr lang="hr-HR"/>
          </a:p>
        </p:txBody>
      </p:sp>
      <p:sp>
        <p:nvSpPr>
          <p:cNvPr id="6" name="Naslov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956AC2C-8597-4337-B060-847FD839B97D}" type="datetimeFigureOut">
              <a:rPr lang="sr-Latn-CS" smtClean="0"/>
              <a:t>21.1.2016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60A9F56-E4E3-4900-8FC1-FB461073813B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9956AC2C-8597-4337-B060-847FD839B97D}" type="datetimeFigureOut">
              <a:rPr lang="sr-Latn-CS" smtClean="0"/>
              <a:t>21.1.2016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60A9F56-E4E3-4900-8FC1-FB461073813B}" type="slidenum">
              <a:rPr lang="hr-HR" smtClean="0"/>
              <a:t>‹#›</a:t>
            </a:fld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hr-HR" smtClean="0"/>
              <a:t>Pritisnite ikonu za dodavanje slike</a:t>
            </a:r>
            <a:endParaRPr kumimoji="0" lang="en-US" dirty="0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956AC2C-8597-4337-B060-847FD839B97D}" type="datetimeFigureOut">
              <a:rPr lang="sr-Latn-CS" smtClean="0"/>
              <a:t>21.1.2016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60A9F56-E4E3-4900-8FC1-FB461073813B}" type="slidenum">
              <a:rPr lang="hr-HR" smtClean="0"/>
              <a:t>‹#›</a:t>
            </a:fld>
            <a:endParaRPr lang="hr-HR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8" name="Prostoručno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Prostoručno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Pravokutni trokut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Ravni poveznik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Š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Š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rostoručno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Prostoručno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Pravokutni trokut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Ravni poveznik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zervirano mjesto naslova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0" name="Rezervirano mjesto teksta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  <a:p>
            <a:pPr lvl="1" eaLnBrk="1" latinLnBrk="0" hangingPunct="1"/>
            <a:r>
              <a:rPr kumimoji="0" lang="hr-HR" smtClean="0"/>
              <a:t>Druga razina</a:t>
            </a:r>
          </a:p>
          <a:p>
            <a:pPr lvl="2" eaLnBrk="1" latinLnBrk="0" hangingPunct="1"/>
            <a:r>
              <a:rPr kumimoji="0" lang="hr-HR" smtClean="0"/>
              <a:t>Treća razina</a:t>
            </a:r>
          </a:p>
          <a:p>
            <a:pPr lvl="3" eaLnBrk="1" latinLnBrk="0" hangingPunct="1"/>
            <a:r>
              <a:rPr kumimoji="0" lang="hr-HR" smtClean="0"/>
              <a:t>Četvrta razina</a:t>
            </a:r>
          </a:p>
          <a:p>
            <a:pPr lvl="4" eaLnBrk="1" latinLnBrk="0" hangingPunct="1"/>
            <a:r>
              <a:rPr kumimoji="0" lang="hr-HR" smtClean="0"/>
              <a:t>Peta razina</a:t>
            </a:r>
            <a:endParaRPr kumimoji="0" lang="en-US"/>
          </a:p>
        </p:txBody>
      </p:sp>
      <p:sp>
        <p:nvSpPr>
          <p:cNvPr id="10" name="Rezervirano mjesto datuma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9956AC2C-8597-4337-B060-847FD839B97D}" type="datetimeFigureOut">
              <a:rPr lang="sr-Latn-CS" smtClean="0"/>
              <a:t>21.1.2016</a:t>
            </a:fld>
            <a:endParaRPr lang="hr-HR"/>
          </a:p>
        </p:txBody>
      </p:sp>
      <p:sp>
        <p:nvSpPr>
          <p:cNvPr id="22" name="Rezervirano mjesto podnožja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18" name="Rezervirano mjesto broja slajda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560A9F56-E4E3-4900-8FC1-FB461073813B}" type="slidenum">
              <a:rPr lang="hr-HR" smtClean="0"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dissolve/>
  </p:transition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hr-HR" sz="8000" dirty="0" smtClean="0"/>
              <a:t>Svjetlosna godina</a:t>
            </a:r>
            <a:endParaRPr lang="hr-HR" sz="8000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 descr="Crab_Nebul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17322" y="1500174"/>
            <a:ext cx="5146287" cy="5000660"/>
          </a:xfr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>Rakova maglina</a:t>
            </a:r>
            <a:endParaRPr lang="hr-HR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 descr="800px-Andromeda_galaxy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00232" y="1428736"/>
            <a:ext cx="5286412" cy="5286412"/>
          </a:xfr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>Naša galaksija</a:t>
            </a:r>
            <a:endParaRPr lang="hr-HR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 descr="M31bobo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2976" y="1714488"/>
            <a:ext cx="7024072" cy="5000636"/>
          </a:xfr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/>
            </a:r>
            <a:br>
              <a:rPr lang="hr-HR" dirty="0" smtClean="0"/>
            </a:br>
            <a:r>
              <a:rPr lang="hr-HR" sz="4900" dirty="0" err="1" smtClean="0"/>
              <a:t>Andromeda</a:t>
            </a:r>
            <a:endParaRPr lang="hr-HR" sz="49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hr-HR" b="1" dirty="0" smtClean="0"/>
              <a:t>Samo 42 svjetlosne godine od nas otkrili novu 'Super Zemlju‘.</a:t>
            </a:r>
          </a:p>
          <a:p>
            <a:pPr fontAlgn="base"/>
            <a:r>
              <a:rPr lang="hr-HR" dirty="0" smtClean="0"/>
              <a:t>Astronomi su otkrili novi planet koji bi mogao biti pogodan za život. Nalazi se 42 svjetlosne godine od Zemlje, a godina na njemu traje oko 200 zemaljskih dana.</a:t>
            </a:r>
          </a:p>
          <a:p>
            <a:endParaRPr lang="hr-HR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Zanimljivosti</a:t>
            </a:r>
            <a:endParaRPr lang="hr-HR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 descr="samo-42-svjetlosne-godine-od-nas-otkrili-novu-super-zemlju-504x335-20120208-20120222105154-a280cb425c7c3f8b9f0e94b0b3f39a6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7224" y="1816297"/>
            <a:ext cx="7217332" cy="4797234"/>
          </a:xfr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b="0" dirty="0" smtClean="0"/>
              <a:t/>
            </a:r>
            <a:br>
              <a:rPr lang="hr-HR" b="0" dirty="0" smtClean="0"/>
            </a:br>
            <a:r>
              <a:rPr lang="hr-HR" b="0" dirty="0" smtClean="0"/>
              <a:t>Super </a:t>
            </a:r>
            <a:r>
              <a:rPr lang="hr-HR" b="0" dirty="0" smtClean="0"/>
              <a:t>Zemlja</a:t>
            </a:r>
            <a:endParaRPr lang="hr-HR" b="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Teo Žnidarić 8.b</a:t>
            </a:r>
          </a:p>
          <a:p>
            <a:r>
              <a:rPr lang="hr-HR" dirty="0" smtClean="0"/>
              <a:t>Karlo </a:t>
            </a:r>
            <a:r>
              <a:rPr lang="hr-HR" dirty="0" err="1" smtClean="0"/>
              <a:t>Zdelar</a:t>
            </a:r>
            <a:r>
              <a:rPr lang="hr-HR" dirty="0" smtClean="0"/>
              <a:t> 8.b</a:t>
            </a:r>
          </a:p>
          <a:p>
            <a:endParaRPr lang="hr-HR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b="0" dirty="0" smtClean="0"/>
              <a:t/>
            </a:r>
            <a:br>
              <a:rPr lang="hr-HR" b="0" dirty="0" smtClean="0"/>
            </a:br>
            <a:r>
              <a:rPr lang="hr-HR" sz="5300" b="0" dirty="0" smtClean="0"/>
              <a:t>Kraj</a:t>
            </a:r>
            <a:endParaRPr lang="hr-HR" sz="5300" b="0" dirty="0"/>
          </a:p>
        </p:txBody>
      </p:sp>
      <p:pic>
        <p:nvPicPr>
          <p:cNvPr id="5" name="Slika 4" descr="Zabavni-smajlici-za-gmail-cha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8062" y="2571744"/>
            <a:ext cx="5460452" cy="3857652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  <p:transition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00034" y="1428736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hr-HR" dirty="0" smtClean="0"/>
              <a:t>Svjetlosna</a:t>
            </a:r>
            <a:r>
              <a:rPr lang="hr-HR" b="1" dirty="0" smtClean="0"/>
              <a:t> </a:t>
            </a:r>
            <a:r>
              <a:rPr lang="hr-HR" dirty="0" smtClean="0"/>
              <a:t>godina (</a:t>
            </a:r>
            <a:r>
              <a:rPr lang="hr-HR" b="1" dirty="0" err="1" smtClean="0"/>
              <a:t>sg</a:t>
            </a:r>
            <a:r>
              <a:rPr lang="hr-HR" dirty="0" smtClean="0"/>
              <a:t>) je  jedinica za mjerenje duljine, a upotrebljava se prije svega u astronomiji. Jedna svjetlosna godina jednaka je udaljenosti koju foton (</a:t>
            </a:r>
            <a:r>
              <a:rPr lang="hr-HR" b="1" dirty="0" smtClean="0"/>
              <a:t>elementarna čestica, kvant elektromagnetskog zračenja</a:t>
            </a:r>
            <a:r>
              <a:rPr lang="hr-HR" dirty="0" smtClean="0"/>
              <a:t>) proputuje u jednoj </a:t>
            </a:r>
            <a:r>
              <a:rPr lang="hr-HR" dirty="0" err="1" smtClean="0"/>
              <a:t>julijanskoj</a:t>
            </a:r>
            <a:r>
              <a:rPr lang="hr-HR" dirty="0" smtClean="0"/>
              <a:t> godini (</a:t>
            </a:r>
            <a:r>
              <a:rPr lang="hr-HR" b="1" dirty="0" smtClean="0"/>
              <a:t>mjerna jedinica za vrijeme, a koristi se u </a:t>
            </a:r>
            <a:r>
              <a:rPr lang="hr-HR" b="1" u="sng" dirty="0" smtClean="0"/>
              <a:t>astronomiji</a:t>
            </a:r>
            <a:r>
              <a:rPr lang="hr-HR" u="sng" dirty="0" smtClean="0"/>
              <a:t>)</a:t>
            </a:r>
            <a:r>
              <a:rPr lang="hr-HR" dirty="0" smtClean="0"/>
              <a:t> u praznom prostoru, bez prisutnosti snažnih magnetskih ili gravitacijskih polja.</a:t>
            </a:r>
            <a:endParaRPr lang="hr-HR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Svjetlosna godina</a:t>
            </a:r>
            <a:endParaRPr lang="hr-HR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 Uz činjenicu da je brzina svjetlosti jednaka 299.792.458 m/s (</a:t>
            </a:r>
            <a:r>
              <a:rPr lang="hr-HR" b="1" dirty="0" smtClean="0"/>
              <a:t>metar u sekundi)</a:t>
            </a:r>
            <a:r>
              <a:rPr lang="hr-HR" dirty="0" smtClean="0"/>
              <a:t>, a jedna </a:t>
            </a:r>
            <a:r>
              <a:rPr lang="hr-HR" dirty="0" err="1" smtClean="0"/>
              <a:t>julijanska</a:t>
            </a:r>
            <a:r>
              <a:rPr lang="hr-HR" dirty="0" smtClean="0"/>
              <a:t> godina dugačka 365,25 dana, svjetlosna godina je jednaka 9.460.730.472.580.800 m odnosno približno 9,461 × 10</a:t>
            </a:r>
            <a:r>
              <a:rPr lang="hr-HR" baseline="30000" dirty="0" smtClean="0"/>
              <a:t>15</a:t>
            </a:r>
            <a:r>
              <a:rPr lang="hr-HR" dirty="0" smtClean="0"/>
              <a:t> metara.</a:t>
            </a:r>
            <a:endParaRPr lang="hr-HR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 descr="svemir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7224" y="285728"/>
            <a:ext cx="7429552" cy="5857317"/>
          </a:xfrm>
        </p:spPr>
      </p:pic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 flipH="1" flipV="1">
            <a:off x="1500166" y="214290"/>
            <a:ext cx="6215106" cy="1000132"/>
          </a:xfrm>
        </p:spPr>
        <p:txBody>
          <a:bodyPr>
            <a:normAutofit/>
          </a:bodyPr>
          <a:lstStyle/>
          <a:p>
            <a:endParaRPr lang="hr-HR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Prvo mjerenje metodom trigonometrijske paralakse obavio je 1838. </a:t>
            </a:r>
            <a:r>
              <a:rPr lang="hr-HR" dirty="0" err="1" smtClean="0"/>
              <a:t>Friedrich</a:t>
            </a:r>
            <a:r>
              <a:rPr lang="hr-HR" dirty="0" smtClean="0"/>
              <a:t> </a:t>
            </a:r>
            <a:r>
              <a:rPr lang="hr-HR" dirty="0" err="1" smtClean="0"/>
              <a:t>Wilhelm</a:t>
            </a:r>
            <a:r>
              <a:rPr lang="hr-HR" dirty="0" smtClean="0"/>
              <a:t> </a:t>
            </a:r>
            <a:r>
              <a:rPr lang="hr-HR" dirty="0" err="1" smtClean="0"/>
              <a:t>Bessel</a:t>
            </a:r>
            <a:r>
              <a:rPr lang="hr-HR" dirty="0" smtClean="0"/>
              <a:t> (1784-1846)</a:t>
            </a:r>
            <a:r>
              <a:rPr lang="hr-HR" dirty="0" err="1" smtClean="0"/>
              <a:t>.Paralaksa</a:t>
            </a:r>
            <a:r>
              <a:rPr lang="hr-HR" dirty="0" smtClean="0"/>
              <a:t> zvijezde 61 </a:t>
            </a:r>
            <a:r>
              <a:rPr lang="hr-HR" dirty="0" err="1" smtClean="0"/>
              <a:t>Cygni</a:t>
            </a:r>
            <a:r>
              <a:rPr lang="hr-HR" dirty="0" smtClean="0"/>
              <a:t> (Labud), čije je mjerenje obavljeno u toku 6 mjeseci, iznosila je u 0,6 </a:t>
            </a:r>
            <a:r>
              <a:rPr lang="hr-HR" dirty="0" err="1" smtClean="0"/>
              <a:t>uglovnih</a:t>
            </a:r>
            <a:r>
              <a:rPr lang="hr-HR" dirty="0" smtClean="0"/>
              <a:t> sekundi što je odgovaralo 11,3 svjetlosnih godina.</a:t>
            </a:r>
            <a:endParaRPr lang="hr-HR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Povijest</a:t>
            </a:r>
            <a:endParaRPr lang="hr-HR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vi-VN" dirty="0" smtClean="0"/>
              <a:t>IAU je 1976. izdala preporuku o korištenju raznih mjernih jedinica, među njima i za svjetlosnu godinu. Svjetlosna godina preporučena je kao mjerna jedinica za udaljenost u astronomiji, dok se veličina galaksija izražava u parsecim</a:t>
            </a:r>
            <a:r>
              <a:rPr lang="hr-HR" dirty="0" smtClean="0"/>
              <a:t>a </a:t>
            </a:r>
            <a:r>
              <a:rPr lang="vi-VN" dirty="0" smtClean="0"/>
              <a:t>(1 pc = 3,26 sg)</a:t>
            </a:r>
            <a:r>
              <a:rPr lang="hr-HR" dirty="0" smtClean="0"/>
              <a:t>.</a:t>
            </a:r>
            <a:endParaRPr lang="hr-HR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8229600" cy="785810"/>
          </a:xfrm>
        </p:spPr>
        <p:txBody>
          <a:bodyPr>
            <a:normAutofit fontScale="90000"/>
          </a:bodyPr>
          <a:lstStyle/>
          <a:p>
            <a:r>
              <a:rPr lang="hr-HR" b="0" dirty="0" smtClean="0"/>
              <a:t>           </a:t>
            </a:r>
            <a:br>
              <a:rPr lang="hr-HR" b="0" dirty="0" smtClean="0"/>
            </a:br>
            <a:r>
              <a:rPr lang="hr-HR" b="0" dirty="0" smtClean="0"/>
              <a:t/>
            </a:r>
            <a:br>
              <a:rPr lang="hr-HR" b="0" dirty="0" smtClean="0"/>
            </a:br>
            <a:r>
              <a:rPr lang="hr-HR" b="0" dirty="0" smtClean="0"/>
              <a:t/>
            </a:r>
            <a:br>
              <a:rPr lang="hr-HR" b="0" dirty="0" smtClean="0"/>
            </a:br>
            <a:r>
              <a:rPr lang="hr-HR" sz="4900" b="0" dirty="0" smtClean="0"/>
              <a:t>Primjena</a:t>
            </a:r>
            <a:r>
              <a:rPr lang="hr-HR" b="0" dirty="0" smtClean="0"/>
              <a:t/>
            </a:r>
            <a:br>
              <a:rPr lang="hr-HR" b="0" dirty="0" smtClean="0"/>
            </a:br>
            <a:endParaRPr lang="hr-HR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Nakon Sunca nama najbliža zvijezda</a:t>
            </a:r>
            <a:r>
              <a:rPr lang="el-GR" dirty="0" smtClean="0"/>
              <a:t> </a:t>
            </a:r>
            <a:r>
              <a:rPr lang="hr-HR" dirty="0" err="1" smtClean="0"/>
              <a:t>Cen</a:t>
            </a:r>
            <a:r>
              <a:rPr lang="hr-HR" dirty="0" smtClean="0"/>
              <a:t> udaljena je oko 4,2 </a:t>
            </a:r>
            <a:r>
              <a:rPr lang="hr-HR" dirty="0" err="1" smtClean="0"/>
              <a:t>sg</a:t>
            </a:r>
            <a:r>
              <a:rPr lang="hr-HR" dirty="0" smtClean="0"/>
              <a:t> odgovara otprilike 40 * 10</a:t>
            </a:r>
            <a:r>
              <a:rPr lang="hr-HR" baseline="30000" dirty="0" smtClean="0"/>
              <a:t>12</a:t>
            </a:r>
            <a:r>
              <a:rPr lang="hr-HR" dirty="0" smtClean="0"/>
              <a:t>km.</a:t>
            </a:r>
            <a:endParaRPr lang="hr-HR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 descr="The_bright_star_Alpha_Centauri_and_its_surrounding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728" y="1142984"/>
            <a:ext cx="6429420" cy="5357850"/>
          </a:xfr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Cen</a:t>
            </a:r>
            <a:endParaRPr lang="hr-HR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b="1" dirty="0" smtClean="0"/>
              <a:t>Rakova maglina</a:t>
            </a:r>
            <a:r>
              <a:rPr lang="hr-HR" dirty="0" smtClean="0"/>
              <a:t> udaljena je 4000 </a:t>
            </a:r>
            <a:r>
              <a:rPr lang="hr-HR" dirty="0" err="1" smtClean="0"/>
              <a:t>sg</a:t>
            </a:r>
            <a:r>
              <a:rPr lang="hr-HR" dirty="0" smtClean="0"/>
              <a:t>.</a:t>
            </a:r>
          </a:p>
          <a:p>
            <a:r>
              <a:rPr lang="hr-HR" b="1" dirty="0" smtClean="0"/>
              <a:t>Naša galaksija</a:t>
            </a:r>
            <a:r>
              <a:rPr lang="hr-HR" dirty="0" smtClean="0"/>
              <a:t> ima </a:t>
            </a:r>
            <a:r>
              <a:rPr lang="hr-HR" dirty="0" smtClean="0"/>
              <a:t>promjer </a:t>
            </a:r>
            <a:r>
              <a:rPr lang="hr-HR" dirty="0" smtClean="0"/>
              <a:t>od 150000 </a:t>
            </a:r>
            <a:r>
              <a:rPr lang="hr-HR" dirty="0" err="1" smtClean="0"/>
              <a:t>sg</a:t>
            </a:r>
            <a:r>
              <a:rPr lang="hr-HR" dirty="0" smtClean="0"/>
              <a:t>.</a:t>
            </a:r>
          </a:p>
          <a:p>
            <a:r>
              <a:rPr lang="hr-HR" dirty="0" smtClean="0"/>
              <a:t>Susjedna galaksija </a:t>
            </a:r>
            <a:r>
              <a:rPr lang="hr-HR" b="1" dirty="0" err="1" smtClean="0"/>
              <a:t>Andromeda</a:t>
            </a:r>
            <a:r>
              <a:rPr lang="hr-HR" dirty="0" smtClean="0"/>
              <a:t> udaljena je 2,3 </a:t>
            </a:r>
            <a:r>
              <a:rPr lang="hr-HR" dirty="0" smtClean="0"/>
              <a:t>milijuna </a:t>
            </a:r>
            <a:r>
              <a:rPr lang="hr-HR" dirty="0" err="1" smtClean="0"/>
              <a:t>sg</a:t>
            </a:r>
            <a:r>
              <a:rPr lang="hr-HR" dirty="0" smtClean="0"/>
              <a:t>.</a:t>
            </a:r>
          </a:p>
          <a:p>
            <a:r>
              <a:rPr lang="hr-HR" dirty="0" smtClean="0"/>
              <a:t>Najudaljeniji </a:t>
            </a:r>
            <a:r>
              <a:rPr lang="hr-HR" dirty="0" smtClean="0"/>
              <a:t>opažani</a:t>
            </a:r>
            <a:r>
              <a:rPr lang="hr-HR" dirty="0" smtClean="0"/>
              <a:t> </a:t>
            </a:r>
            <a:r>
              <a:rPr lang="hr-HR" dirty="0" smtClean="0"/>
              <a:t>objekti udaljeni su oko 15 milijardi </a:t>
            </a:r>
            <a:r>
              <a:rPr lang="hr-HR" dirty="0" err="1" smtClean="0"/>
              <a:t>sg</a:t>
            </a:r>
            <a:r>
              <a:rPr lang="hr-HR" dirty="0" smtClean="0"/>
              <a:t>.. Do sada najudaljenija </a:t>
            </a:r>
            <a:r>
              <a:rPr lang="hr-HR" dirty="0" err="1" smtClean="0"/>
              <a:t>otrkivena</a:t>
            </a:r>
            <a:r>
              <a:rPr lang="hr-HR" dirty="0" smtClean="0"/>
              <a:t> galaksija </a:t>
            </a:r>
            <a:r>
              <a:rPr lang="hr-HR" dirty="0" err="1" smtClean="0"/>
              <a:t>UDFy</a:t>
            </a:r>
            <a:r>
              <a:rPr lang="hr-HR" dirty="0" smtClean="0"/>
              <a:t>-38135539 nalazi se na oko 13 milijardi </a:t>
            </a:r>
            <a:r>
              <a:rPr lang="hr-HR" dirty="0" err="1" smtClean="0"/>
              <a:t>sg</a:t>
            </a:r>
            <a:r>
              <a:rPr lang="hr-HR" dirty="0" smtClean="0"/>
              <a:t>.</a:t>
            </a:r>
          </a:p>
          <a:p>
            <a:endParaRPr lang="hr-HR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>Ostali objekti:</a:t>
            </a:r>
            <a:br>
              <a:rPr lang="hr-HR" dirty="0" smtClean="0"/>
            </a:br>
            <a:endParaRPr lang="hr-HR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omilanje">
  <a:themeElements>
    <a:clrScheme name="Aspek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Gomilanj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Gomilanj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54</TotalTime>
  <Words>75</Words>
  <Application>Microsoft Office PowerPoint</Application>
  <PresentationFormat>Prikaz na zaslonu (4:3)</PresentationFormat>
  <Paragraphs>25</Paragraphs>
  <Slides>16</Slides>
  <Notes>0</Notes>
  <HiddenSlides>1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16</vt:i4>
      </vt:variant>
    </vt:vector>
  </HeadingPairs>
  <TitlesOfParts>
    <vt:vector size="21" baseType="lpstr">
      <vt:lpstr>Lucida Sans Unicode</vt:lpstr>
      <vt:lpstr>Verdana</vt:lpstr>
      <vt:lpstr>Wingdings 2</vt:lpstr>
      <vt:lpstr>Wingdings 3</vt:lpstr>
      <vt:lpstr>Gomilanje</vt:lpstr>
      <vt:lpstr>Svjetlosna godina</vt:lpstr>
      <vt:lpstr>Svjetlosna godina</vt:lpstr>
      <vt:lpstr>PowerPointova prezentacija</vt:lpstr>
      <vt:lpstr>PowerPointova prezentacija</vt:lpstr>
      <vt:lpstr>Povijest</vt:lpstr>
      <vt:lpstr>              Primjena </vt:lpstr>
      <vt:lpstr>PowerPointova prezentacija</vt:lpstr>
      <vt:lpstr>Cen</vt:lpstr>
      <vt:lpstr>  Ostali objekti: </vt:lpstr>
      <vt:lpstr> Rakova maglina</vt:lpstr>
      <vt:lpstr> Naša galaksija</vt:lpstr>
      <vt:lpstr> Andromeda</vt:lpstr>
      <vt:lpstr>Zanimljivosti</vt:lpstr>
      <vt:lpstr> Super Zemlja</vt:lpstr>
      <vt:lpstr> Kraj</vt:lpstr>
      <vt:lpstr>PowerPointova prezentacija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Korisnik</dc:creator>
  <cp:lastModifiedBy>Skola</cp:lastModifiedBy>
  <cp:revision>7</cp:revision>
  <dcterms:created xsi:type="dcterms:W3CDTF">2016-01-12T15:10:14Z</dcterms:created>
  <dcterms:modified xsi:type="dcterms:W3CDTF">2016-01-21T20:58:02Z</dcterms:modified>
</cp:coreProperties>
</file>