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96" y="-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GEOMETRIJSKA TIJELA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Karlo Horvat, 8.c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PRAVILNA TROSTRANA PIRAMIDA</a:t>
            </a:r>
            <a:endParaRPr lang="hr-HR" sz="2800" dirty="0"/>
          </a:p>
        </p:txBody>
      </p:sp>
      <p:pic>
        <p:nvPicPr>
          <p:cNvPr id="6" name="Slika 5" descr="BAZA T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72" y="3500383"/>
            <a:ext cx="1467055" cy="77163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628775" y="2066925"/>
            <a:ext cx="7058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Baza joj je </a:t>
            </a:r>
            <a:r>
              <a:rPr lang="hr-HR" dirty="0" err="1" smtClean="0">
                <a:solidFill>
                  <a:srgbClr val="FF0000"/>
                </a:solidFill>
              </a:rPr>
              <a:t>jednakostranični</a:t>
            </a:r>
            <a:r>
              <a:rPr lang="hr-HR" dirty="0" smtClean="0">
                <a:solidFill>
                  <a:srgbClr val="FF0000"/>
                </a:solidFill>
              </a:rPr>
              <a:t> trokut</a:t>
            </a:r>
          </a:p>
          <a:p>
            <a:r>
              <a:rPr lang="hr-HR" dirty="0" smtClean="0"/>
              <a:t>Pobočke su joj </a:t>
            </a:r>
            <a:r>
              <a:rPr lang="hr-HR" dirty="0" smtClean="0">
                <a:solidFill>
                  <a:srgbClr val="FF0000"/>
                </a:solidFill>
              </a:rPr>
              <a:t>tri sukladna </a:t>
            </a:r>
            <a:r>
              <a:rPr lang="hr-HR" dirty="0" smtClean="0"/>
              <a:t>jednakokračna trokuta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Baza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</a:t>
            </a:r>
          </a:p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err="1" smtClean="0">
                <a:solidFill>
                  <a:srgbClr val="FF0000"/>
                </a:solidFill>
                <a:sym typeface="Wingdings" pitchFamily="2" charset="2"/>
              </a:rPr>
              <a:t>Pobočje</a:t>
            </a:r>
            <a:r>
              <a:rPr lang="hr-HR" dirty="0" smtClean="0">
                <a:sym typeface="Wingdings" pitchFamily="2" charset="2"/>
              </a:rPr>
              <a:t> </a:t>
            </a:r>
          </a:p>
          <a:p>
            <a:r>
              <a:rPr lang="hr-HR" dirty="0" smtClean="0">
                <a:sym typeface="Wingdings" pitchFamily="2" charset="2"/>
              </a:rPr>
              <a:t>  </a:t>
            </a:r>
            <a:endParaRPr lang="hr-HR" dirty="0"/>
          </a:p>
        </p:txBody>
      </p:sp>
      <p:pic>
        <p:nvPicPr>
          <p:cNvPr id="9" name="Slika 8" descr="POB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396" y="4343345"/>
            <a:ext cx="1305107" cy="781159"/>
          </a:xfrm>
          <a:prstGeom prst="rect">
            <a:avLst/>
          </a:prstGeom>
        </p:spPr>
      </p:pic>
      <p:pic>
        <p:nvPicPr>
          <p:cNvPr id="7" name="Slika 6" descr="pravilnatrostranapiramida_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231" y="1704975"/>
            <a:ext cx="3981681" cy="442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PRAVILNA ŠESTEROSTRANA PIRAMIDA</a:t>
            </a:r>
            <a:endParaRPr lang="hr-HR" sz="3200" dirty="0"/>
          </a:p>
        </p:txBody>
      </p:sp>
      <p:pic>
        <p:nvPicPr>
          <p:cNvPr id="4" name="Slika 3" descr="pravilnasestostranapiramida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77" y="2340152"/>
            <a:ext cx="3810474" cy="331811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33525" y="2009775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Baza joj je pravilni šesterokut, a pobočke 6 sukladnih jednakokračnih trokuta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Baza </a:t>
            </a:r>
            <a:r>
              <a:rPr lang="hr-HR" dirty="0" smtClean="0">
                <a:sym typeface="Wingdings" pitchFamily="2" charset="2"/>
              </a:rPr>
              <a:t> 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Površina </a:t>
            </a:r>
            <a:r>
              <a:rPr lang="hr-HR" dirty="0" err="1" smtClean="0">
                <a:sym typeface="Wingdings" pitchFamily="2" charset="2"/>
              </a:rPr>
              <a:t>pobočja</a:t>
            </a:r>
            <a:r>
              <a:rPr lang="hr-HR" dirty="0" smtClean="0">
                <a:sym typeface="Wingdings" pitchFamily="2" charset="2"/>
              </a:rPr>
              <a:t> 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Oplošje 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Volumen </a:t>
            </a:r>
            <a:endParaRPr lang="hr-HR" dirty="0" smtClean="0"/>
          </a:p>
        </p:txBody>
      </p:sp>
      <p:pic>
        <p:nvPicPr>
          <p:cNvPr id="6" name="Slika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13" y="2938422"/>
            <a:ext cx="1781424" cy="581106"/>
          </a:xfrm>
          <a:prstGeom prst="rect">
            <a:avLst/>
          </a:prstGeom>
        </p:spPr>
      </p:pic>
      <p:pic>
        <p:nvPicPr>
          <p:cNvPr id="7" name="Slika 6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24" y="3612306"/>
            <a:ext cx="1448002" cy="447738"/>
          </a:xfrm>
          <a:prstGeom prst="rect">
            <a:avLst/>
          </a:prstGeom>
        </p:spPr>
      </p:pic>
      <p:pic>
        <p:nvPicPr>
          <p:cNvPr id="8" name="Slika 7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82" y="4152826"/>
            <a:ext cx="1333686" cy="523948"/>
          </a:xfrm>
          <a:prstGeom prst="rect">
            <a:avLst/>
          </a:prstGeom>
        </p:spPr>
      </p:pic>
      <p:pic>
        <p:nvPicPr>
          <p:cNvPr id="9" name="Slika 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802" y="4674302"/>
            <a:ext cx="866896" cy="50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OBLA GEOMETRIJSKA TIJELA</a:t>
            </a:r>
            <a:endParaRPr lang="hr-HR" dirty="0"/>
          </a:p>
        </p:txBody>
      </p:sp>
      <p:pic>
        <p:nvPicPr>
          <p:cNvPr id="4" name="Rezervirano mjesto sadržaja 3" descr="O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776" y="2495403"/>
            <a:ext cx="7046399" cy="3682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VALJAK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57326" y="1905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Oblo geometrijsko tijelo omeđeno 2 sukladnim krugovima ( osnovke ili baze valjka) te dijelom zakrivljene plohe ( plašt valjka)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Oplošje </a:t>
            </a:r>
            <a:r>
              <a:rPr lang="hr-HR" dirty="0" smtClean="0">
                <a:sym typeface="Wingdings" pitchFamily="2" charset="2"/>
              </a:rPr>
              <a:t>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Volumen 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Baza  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valja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7" y="2524124"/>
            <a:ext cx="5401617" cy="2390775"/>
          </a:xfrm>
          <a:prstGeom prst="rect">
            <a:avLst/>
          </a:prstGeom>
        </p:spPr>
      </p:pic>
      <p:pic>
        <p:nvPicPr>
          <p:cNvPr id="7" name="Slika 6" descr="v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00" y="2986068"/>
            <a:ext cx="1656614" cy="366732"/>
          </a:xfrm>
          <a:prstGeom prst="rect">
            <a:avLst/>
          </a:prstGeom>
        </p:spPr>
      </p:pic>
      <p:pic>
        <p:nvPicPr>
          <p:cNvPr id="8" name="Slika 7" descr="valjak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87" y="3514700"/>
            <a:ext cx="1119250" cy="428649"/>
          </a:xfrm>
          <a:prstGeom prst="rect">
            <a:avLst/>
          </a:prstGeom>
        </p:spPr>
      </p:pic>
      <p:pic>
        <p:nvPicPr>
          <p:cNvPr id="9" name="Slika 8" descr="vaolj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19" y="4067156"/>
            <a:ext cx="995067" cy="42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STOŽAC</a:t>
            </a:r>
            <a:endParaRPr lang="hr-HR" dirty="0"/>
          </a:p>
        </p:txBody>
      </p:sp>
      <p:pic>
        <p:nvPicPr>
          <p:cNvPr id="4" name="Slika 3" descr="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90" y="1261762"/>
            <a:ext cx="4620270" cy="429637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485900" y="1857375"/>
            <a:ext cx="607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Oblo geometrijsko tijelo omeđeno jednim krugom ( baza) i dijelom zakrivljene plohe ( plašt)</a:t>
            </a:r>
          </a:p>
          <a:p>
            <a:endParaRPr lang="hr-HR" dirty="0" smtClean="0"/>
          </a:p>
          <a:p>
            <a:r>
              <a:rPr lang="hr-HR" dirty="0" smtClean="0"/>
              <a:t>Oplošje </a:t>
            </a:r>
            <a:r>
              <a:rPr lang="hr-HR" dirty="0" smtClean="0">
                <a:sym typeface="Wingdings" pitchFamily="2" charset="2"/>
              </a:rPr>
              <a:t>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Volumen  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7" name="Slika 6" descr="V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472" y="2743184"/>
            <a:ext cx="1052565" cy="323866"/>
          </a:xfrm>
          <a:prstGeom prst="rect">
            <a:avLst/>
          </a:prstGeom>
        </p:spPr>
      </p:pic>
      <p:pic>
        <p:nvPicPr>
          <p:cNvPr id="8" name="Slika 7" descr="V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05" y="3157511"/>
            <a:ext cx="1021418" cy="58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KUGLA</a:t>
            </a:r>
            <a:br>
              <a:rPr lang="hr-HR" sz="3200" dirty="0" smtClean="0"/>
            </a:b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71625" y="1905000"/>
            <a:ext cx="9848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Oblo geometrijsko tijelo omeđeno sferom</a:t>
            </a:r>
          </a:p>
          <a:p>
            <a:r>
              <a:rPr lang="hr-HR" sz="2000" dirty="0" smtClean="0"/>
              <a:t>Sfera- ploha koja omeđuje kuglu (ona je njezin omotač) </a:t>
            </a:r>
          </a:p>
          <a:p>
            <a:r>
              <a:rPr lang="hr-HR" sz="2000" dirty="0" smtClean="0"/>
              <a:t>Presjek kugle ravninom je krug</a:t>
            </a:r>
          </a:p>
          <a:p>
            <a:r>
              <a:rPr lang="hr-HR" sz="2000" dirty="0" smtClean="0"/>
              <a:t>Presjek sfere ravninom je kružnica</a:t>
            </a:r>
          </a:p>
          <a:p>
            <a:endParaRPr lang="hr-HR" sz="2000" dirty="0" smtClean="0"/>
          </a:p>
          <a:p>
            <a:r>
              <a:rPr lang="hr-HR" sz="2000" dirty="0" smtClean="0"/>
              <a:t>Oplošje </a:t>
            </a:r>
            <a:r>
              <a:rPr lang="hr-HR" sz="2000" dirty="0" smtClean="0">
                <a:sym typeface="Wingdings" pitchFamily="2" charset="2"/>
              </a:rPr>
              <a:t></a:t>
            </a:r>
          </a:p>
          <a:p>
            <a:endParaRPr lang="hr-HR" sz="2000" dirty="0" smtClean="0">
              <a:sym typeface="Wingdings" pitchFamily="2" charset="2"/>
            </a:endParaRPr>
          </a:p>
          <a:p>
            <a:r>
              <a:rPr lang="hr-HR" sz="2000" dirty="0" smtClean="0">
                <a:sym typeface="Wingdings" pitchFamily="2" charset="2"/>
              </a:rPr>
              <a:t>Volumen  </a:t>
            </a:r>
            <a:endParaRPr lang="hr-HR" sz="2000" dirty="0"/>
          </a:p>
        </p:txBody>
      </p:sp>
      <p:pic>
        <p:nvPicPr>
          <p:cNvPr id="5" name="Slika 4" descr="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38" y="3409936"/>
            <a:ext cx="1238288" cy="442247"/>
          </a:xfrm>
          <a:prstGeom prst="rect">
            <a:avLst/>
          </a:prstGeom>
        </p:spPr>
      </p:pic>
      <p:pic>
        <p:nvPicPr>
          <p:cNvPr id="6" name="Slika 5" descr="K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78" y="4048102"/>
            <a:ext cx="785847" cy="523897"/>
          </a:xfrm>
          <a:prstGeom prst="rect">
            <a:avLst/>
          </a:prstGeom>
        </p:spPr>
      </p:pic>
      <p:pic>
        <p:nvPicPr>
          <p:cNvPr id="7" name="Slika 6" descr="kugl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237" y="2638424"/>
            <a:ext cx="3729038" cy="371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3" descr="tumblr_m96fmrvKQi1r81wtbo1_5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743" y="352426"/>
            <a:ext cx="8042014" cy="4519612"/>
          </a:xfrm>
        </p:spPr>
      </p:pic>
      <p:sp>
        <p:nvSpPr>
          <p:cNvPr id="9" name="TekstniOkvir 8"/>
          <p:cNvSpPr txBox="1"/>
          <p:nvPr/>
        </p:nvSpPr>
        <p:spPr>
          <a:xfrm>
            <a:off x="1390650" y="5153025"/>
            <a:ext cx="910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 HVALA NA PAŽNJI!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Uglata-i-obla-geometrijska-tijela-PROZIRNO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079" y="333374"/>
            <a:ext cx="10676662" cy="6524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UGLATA GEOMETRIJSKA </a:t>
            </a:r>
            <a:r>
              <a:rPr lang="hr-HR" dirty="0" smtClean="0"/>
              <a:t>TIJELA-PRIZME  i PIRAMIDE</a:t>
            </a:r>
            <a:endParaRPr lang="hr-HR" dirty="0"/>
          </a:p>
        </p:txBody>
      </p:sp>
      <p:pic>
        <p:nvPicPr>
          <p:cNvPr id="4" name="Rezervirano mjesto sadržaja 3" descr="UGL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691" y="1933575"/>
            <a:ext cx="1089095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OSNOVNO </a:t>
            </a:r>
            <a:r>
              <a:rPr lang="hr-HR" dirty="0" smtClean="0"/>
              <a:t>  O   </a:t>
            </a:r>
            <a:r>
              <a:rPr lang="hr-HR" dirty="0" smtClean="0"/>
              <a:t>PRIZMAMA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38275" y="2409825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Prizma je geometrijsko tijelo omeđeno s dva sukladna mnogokuta koja leže u paralelnim ravninama,a bočne strane su pravokutnici.</a:t>
            </a:r>
          </a:p>
          <a:p>
            <a:r>
              <a:rPr lang="hr-HR" sz="2400" dirty="0" smtClean="0"/>
              <a:t>Sve pobočke zajedno čine </a:t>
            </a:r>
            <a:r>
              <a:rPr lang="hr-HR" sz="2400" dirty="0" smtClean="0">
                <a:solidFill>
                  <a:srgbClr val="FF0000"/>
                </a:solidFill>
              </a:rPr>
              <a:t>POBOČJE PRIZME.</a:t>
            </a:r>
          </a:p>
          <a:p>
            <a:r>
              <a:rPr lang="hr-HR" sz="2400" dirty="0" smtClean="0"/>
              <a:t>Ako je baza uspravne prizme pravilni mnogokut,ona  se naziva pravilna prizma.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4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81175" y="1238642"/>
            <a:ext cx="10410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ČETVEROSTRANA PRIZMA-KVADAR</a:t>
            </a:r>
          </a:p>
          <a:p>
            <a:endParaRPr lang="hr-HR" sz="2800" dirty="0" smtClean="0"/>
          </a:p>
          <a:p>
            <a:r>
              <a:rPr lang="hr-HR" sz="2800" dirty="0" smtClean="0"/>
              <a:t>					Baza joj je pravokutnik.</a:t>
            </a:r>
          </a:p>
          <a:p>
            <a:r>
              <a:rPr lang="hr-HR" sz="2800" dirty="0" smtClean="0"/>
              <a:t>					</a:t>
            </a:r>
            <a:r>
              <a:rPr lang="hr-HR" sz="2800" dirty="0" smtClean="0">
                <a:solidFill>
                  <a:srgbClr val="FF0000"/>
                </a:solidFill>
              </a:rPr>
              <a:t>Duljina prostranih dijagonala kvadra </a:t>
            </a:r>
            <a:r>
              <a:rPr lang="hr-HR" sz="2800" dirty="0" smtClean="0">
                <a:sym typeface="Wingdings" pitchFamily="2" charset="2"/>
              </a:rPr>
              <a:t> D=√a²+b²+c²</a:t>
            </a:r>
          </a:p>
          <a:p>
            <a:r>
              <a:rPr lang="hr-HR" sz="2800" dirty="0" smtClean="0">
                <a:sym typeface="Wingdings" pitchFamily="2" charset="2"/>
              </a:rPr>
              <a:t>					</a:t>
            </a:r>
            <a:r>
              <a:rPr lang="hr-HR" sz="2800" dirty="0" smtClean="0">
                <a:solidFill>
                  <a:srgbClr val="FF0000"/>
                </a:solidFill>
                <a:sym typeface="Wingdings" pitchFamily="2" charset="2"/>
              </a:rPr>
              <a:t>Volumen</a:t>
            </a:r>
            <a:r>
              <a:rPr lang="hr-HR" sz="2800" dirty="0" smtClean="0">
                <a:sym typeface="Wingdings" pitchFamily="2" charset="2"/>
              </a:rPr>
              <a:t>  V=a·b·c</a:t>
            </a:r>
          </a:p>
          <a:p>
            <a:r>
              <a:rPr lang="hr-HR" sz="2800" dirty="0" smtClean="0">
                <a:sym typeface="Wingdings" pitchFamily="2" charset="2"/>
              </a:rPr>
              <a:t>                                    </a:t>
            </a:r>
            <a:r>
              <a:rPr lang="hr-HR" sz="2800" dirty="0" smtClean="0">
                <a:solidFill>
                  <a:srgbClr val="FF0000"/>
                </a:solidFill>
                <a:sym typeface="Wingdings" pitchFamily="2" charset="2"/>
              </a:rPr>
              <a:t>Oplošje</a:t>
            </a:r>
            <a:r>
              <a:rPr lang="hr-HR" sz="2800" dirty="0" smtClean="0">
                <a:sym typeface="Wingdings" pitchFamily="2" charset="2"/>
              </a:rPr>
              <a:t>  O=2·(</a:t>
            </a:r>
            <a:r>
              <a:rPr lang="hr-HR" sz="2800" dirty="0" err="1" smtClean="0">
                <a:sym typeface="Wingdings" pitchFamily="2" charset="2"/>
              </a:rPr>
              <a:t>ab</a:t>
            </a:r>
            <a:r>
              <a:rPr lang="hr-HR" sz="2800" dirty="0" smtClean="0">
                <a:sym typeface="Wingdings" pitchFamily="2" charset="2"/>
              </a:rPr>
              <a:t>+ac+</a:t>
            </a:r>
            <a:r>
              <a:rPr lang="hr-HR" sz="2800" dirty="0" err="1" smtClean="0">
                <a:sym typeface="Wingdings" pitchFamily="2" charset="2"/>
              </a:rPr>
              <a:t>bc</a:t>
            </a:r>
            <a:r>
              <a:rPr lang="hr-HR" sz="2800" dirty="0" smtClean="0">
                <a:sym typeface="Wingdings" pitchFamily="2" charset="2"/>
              </a:rPr>
              <a:t>)</a:t>
            </a:r>
          </a:p>
          <a:p>
            <a:r>
              <a:rPr lang="hr-HR" sz="2800" dirty="0" smtClean="0">
                <a:sym typeface="Wingdings" pitchFamily="2" charset="2"/>
              </a:rPr>
              <a:t>					</a:t>
            </a:r>
            <a:r>
              <a:rPr lang="hr-HR" sz="2800" dirty="0" smtClean="0">
                <a:solidFill>
                  <a:srgbClr val="FF0000"/>
                </a:solidFill>
                <a:sym typeface="Wingdings" pitchFamily="2" charset="2"/>
              </a:rPr>
              <a:t>Površina dijagonalnog presjeka </a:t>
            </a:r>
            <a:r>
              <a:rPr lang="hr-HR" sz="2800" dirty="0" smtClean="0">
                <a:sym typeface="Wingdings" pitchFamily="2" charset="2"/>
              </a:rPr>
              <a:t>  </a:t>
            </a:r>
            <a:r>
              <a:rPr lang="hr-HR" sz="2800" dirty="0" err="1" smtClean="0">
                <a:sym typeface="Wingdings" pitchFamily="2" charset="2"/>
              </a:rPr>
              <a:t>Pdp</a:t>
            </a:r>
            <a:r>
              <a:rPr lang="hr-HR" sz="2800" dirty="0" smtClean="0">
                <a:sym typeface="Wingdings" pitchFamily="2" charset="2"/>
              </a:rPr>
              <a:t>= c·d</a:t>
            </a:r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5" name="Slika 4" descr="CETVEROSTR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1" y="2320471"/>
            <a:ext cx="3552659" cy="422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ČETVEROSTRANA PRIZMA- KOCKA</a:t>
            </a:r>
            <a:endParaRPr lang="hr-HR" sz="2800" dirty="0"/>
          </a:p>
        </p:txBody>
      </p:sp>
      <p:pic>
        <p:nvPicPr>
          <p:cNvPr id="4" name="Rezervirano mjesto sadržaja 3" descr="Kocka-02-oznake-bridova-PROZIRN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951" y="2209801"/>
            <a:ext cx="3222442" cy="3222442"/>
          </a:xfrm>
        </p:spPr>
      </p:pic>
      <p:sp>
        <p:nvSpPr>
          <p:cNvPr id="5" name="TekstniOkvir 4"/>
          <p:cNvSpPr txBox="1"/>
          <p:nvPr/>
        </p:nvSpPr>
        <p:spPr>
          <a:xfrm>
            <a:off x="4095750" y="2085975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Baza joj je kvadrat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Prostorna dijagonala kocke </a:t>
            </a:r>
            <a:r>
              <a:rPr lang="hr-HR" dirty="0" smtClean="0">
                <a:sym typeface="Wingdings" pitchFamily="2" charset="2"/>
              </a:rPr>
              <a:t> D=a√3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Volumen</a:t>
            </a:r>
            <a:r>
              <a:rPr lang="hr-HR" dirty="0" smtClean="0">
                <a:sym typeface="Wingdings" pitchFamily="2" charset="2"/>
              </a:rPr>
              <a:t>  V= a³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Oplošje</a:t>
            </a:r>
            <a:r>
              <a:rPr lang="hr-HR" dirty="0" smtClean="0">
                <a:sym typeface="Wingdings" pitchFamily="2" charset="2"/>
              </a:rPr>
              <a:t>  O=6a²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Plošna dijagonala </a:t>
            </a:r>
            <a:r>
              <a:rPr lang="hr-HR" dirty="0" smtClean="0">
                <a:sym typeface="Wingdings" pitchFamily="2" charset="2"/>
              </a:rPr>
              <a:t> d=a √2</a:t>
            </a:r>
            <a:endParaRPr lang="hr-HR" dirty="0"/>
          </a:p>
        </p:txBody>
      </p:sp>
      <p:pic>
        <p:nvPicPr>
          <p:cNvPr id="6" name="Slika 5" descr="mreza-kock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65" y="2733099"/>
            <a:ext cx="5325219" cy="412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PRAVILNA TROSTRANA PRIZMA</a:t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85900" y="2190750"/>
            <a:ext cx="10296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Prizma kojoj je baza </a:t>
            </a:r>
            <a:r>
              <a:rPr lang="hr-HR" dirty="0" err="1" smtClean="0"/>
              <a:t>jednakostranični</a:t>
            </a:r>
            <a:r>
              <a:rPr lang="hr-HR" dirty="0" smtClean="0"/>
              <a:t> trokut naziva se </a:t>
            </a:r>
            <a:r>
              <a:rPr lang="hr-HR" dirty="0" smtClean="0">
                <a:solidFill>
                  <a:srgbClr val="FF0000"/>
                </a:solidFill>
              </a:rPr>
              <a:t>PRAVILNA</a:t>
            </a:r>
            <a:r>
              <a:rPr lang="hr-HR" dirty="0" smtClean="0"/>
              <a:t> trostrana prizma.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Oplošje </a:t>
            </a:r>
            <a:r>
              <a:rPr lang="hr-HR" dirty="0" smtClean="0">
                <a:sym typeface="Wingdings" pitchFamily="2" charset="2"/>
              </a:rPr>
              <a:t>  </a:t>
            </a:r>
          </a:p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Volumen </a:t>
            </a:r>
            <a:r>
              <a:rPr lang="hr-HR" dirty="0" smtClean="0">
                <a:sym typeface="Wingdings" pitchFamily="2" charset="2"/>
              </a:rPr>
              <a:t> </a:t>
            </a:r>
          </a:p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Površina baze </a:t>
            </a:r>
            <a:r>
              <a:rPr lang="hr-HR" dirty="0" smtClean="0">
                <a:sym typeface="Wingdings" pitchFamily="2" charset="2"/>
              </a:rPr>
              <a:t> 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Slika 7" descr="oplos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60" y="2681252"/>
            <a:ext cx="2362530" cy="504896"/>
          </a:xfrm>
          <a:prstGeom prst="rect">
            <a:avLst/>
          </a:prstGeom>
        </p:spPr>
      </p:pic>
      <p:pic>
        <p:nvPicPr>
          <p:cNvPr id="9" name="Slika 8" descr="obuj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005" y="3538498"/>
            <a:ext cx="1533739" cy="562053"/>
          </a:xfrm>
          <a:prstGeom prst="rect">
            <a:avLst/>
          </a:prstGeom>
        </p:spPr>
      </p:pic>
      <p:pic>
        <p:nvPicPr>
          <p:cNvPr id="10" name="Slika 9" descr="baz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01" y="4276678"/>
            <a:ext cx="1228897" cy="666843"/>
          </a:xfrm>
          <a:prstGeom prst="rect">
            <a:avLst/>
          </a:prstGeom>
        </p:spPr>
      </p:pic>
      <p:pic>
        <p:nvPicPr>
          <p:cNvPr id="11" name="Slika 10" descr="t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063" y="2604907"/>
            <a:ext cx="2483079" cy="4005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14500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PRAVILNA ŠESTEROSTRANA PRIZMA</a:t>
            </a:r>
            <a:endParaRPr lang="hr-HR" sz="3200" dirty="0"/>
          </a:p>
        </p:txBody>
      </p:sp>
      <p:pic>
        <p:nvPicPr>
          <p:cNvPr id="6" name="Slika 5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2" y="2209800"/>
            <a:ext cx="3936720" cy="397668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543050" y="229552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504950" y="3031299"/>
            <a:ext cx="504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Pravilna uspravna šesterostrana prizma ima pravilan šesterokut u svakoj od baza i šest sukladnih pravokutnih </a:t>
            </a:r>
            <a:r>
              <a:rPr lang="hr-HR" dirty="0" err="1" smtClean="0"/>
              <a:t>pobočki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PIRAMIDE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52600" y="1866900"/>
            <a:ext cx="10039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PRAVILNA ČETVEROSTRANA PIRAMIDA</a:t>
            </a:r>
          </a:p>
          <a:p>
            <a:r>
              <a:rPr lang="hr-HR" dirty="0" smtClean="0"/>
              <a:t>Baza joj je </a:t>
            </a:r>
            <a:r>
              <a:rPr lang="hr-HR" dirty="0" smtClean="0">
                <a:solidFill>
                  <a:srgbClr val="FF0000"/>
                </a:solidFill>
              </a:rPr>
              <a:t>kvadrat</a:t>
            </a:r>
          </a:p>
          <a:p>
            <a:r>
              <a:rPr lang="hr-HR" dirty="0" smtClean="0"/>
              <a:t>Pobočke su joj </a:t>
            </a:r>
            <a:r>
              <a:rPr lang="hr-HR" dirty="0" smtClean="0">
                <a:solidFill>
                  <a:srgbClr val="FF0000"/>
                </a:solidFill>
              </a:rPr>
              <a:t>četiri sukladna jednakokračna trokuta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Oplošje </a:t>
            </a:r>
            <a:r>
              <a:rPr lang="hr-HR" dirty="0" smtClean="0">
                <a:sym typeface="Wingdings" pitchFamily="2" charset="2"/>
              </a:rPr>
              <a:t> 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Volumen </a:t>
            </a:r>
            <a:r>
              <a:rPr lang="hr-HR" dirty="0" smtClean="0">
                <a:sym typeface="Wingdings" pitchFamily="2" charset="2"/>
              </a:rPr>
              <a:t></a:t>
            </a:r>
          </a:p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Baza </a:t>
            </a:r>
            <a:r>
              <a:rPr lang="hr-HR" dirty="0" smtClean="0">
                <a:sym typeface="Wingdings" pitchFamily="2" charset="2"/>
              </a:rPr>
              <a:t></a:t>
            </a:r>
          </a:p>
          <a:p>
            <a:endParaRPr lang="hr-HR" dirty="0" smtClean="0">
              <a:sym typeface="Wingdings" pitchFamily="2" charset="2"/>
            </a:endParaRPr>
          </a:p>
        </p:txBody>
      </p:sp>
      <p:pic>
        <p:nvPicPr>
          <p:cNvPr id="5" name="Slika 4" descr="oplosje p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23" y="2952719"/>
            <a:ext cx="1991003" cy="438211"/>
          </a:xfrm>
          <a:prstGeom prst="rect">
            <a:avLst/>
          </a:prstGeom>
        </p:spPr>
      </p:pic>
      <p:pic>
        <p:nvPicPr>
          <p:cNvPr id="6" name="Slika 5" descr="vol p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00" y="3419423"/>
            <a:ext cx="1247949" cy="743054"/>
          </a:xfrm>
          <a:prstGeom prst="rect">
            <a:avLst/>
          </a:prstGeom>
        </p:spPr>
      </p:pic>
      <p:pic>
        <p:nvPicPr>
          <p:cNvPr id="7" name="Slika 6" descr="baza p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698" y="4348138"/>
            <a:ext cx="924054" cy="352474"/>
          </a:xfrm>
          <a:prstGeom prst="rect">
            <a:avLst/>
          </a:prstGeom>
        </p:spPr>
      </p:pic>
      <p:pic>
        <p:nvPicPr>
          <p:cNvPr id="9" name="Slika 8" descr="2qb4r5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956" y="1712592"/>
            <a:ext cx="3469769" cy="452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182</TotalTime>
  <Words>277</Words>
  <Application>Microsoft Office PowerPoint</Application>
  <PresentationFormat>Prilagođeno</PresentationFormat>
  <Paragraphs>93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Parallax</vt:lpstr>
      <vt:lpstr>GEOMETRIJSKA TIJELA </vt:lpstr>
      <vt:lpstr>Slajd 2</vt:lpstr>
      <vt:lpstr>UGLATA GEOMETRIJSKA TIJELA-PRIZME  i PIRAMIDE</vt:lpstr>
      <vt:lpstr>OSNOVNO   O   PRIZMAMA</vt:lpstr>
      <vt:lpstr>Slajd 5</vt:lpstr>
      <vt:lpstr>ČETVEROSTRANA PRIZMA- KOCKA</vt:lpstr>
      <vt:lpstr>PRAVILNA TROSTRANA PRIZMA </vt:lpstr>
      <vt:lpstr>PRAVILNA ŠESTEROSTRANA PRIZMA</vt:lpstr>
      <vt:lpstr>PIRAMIDE</vt:lpstr>
      <vt:lpstr>PRAVILNA TROSTRANA PIRAMIDA</vt:lpstr>
      <vt:lpstr>PRAVILNA ŠESTEROSTRANA PIRAMIDA</vt:lpstr>
      <vt:lpstr>OBLA GEOMETRIJSKA TIJELA</vt:lpstr>
      <vt:lpstr>VALJAK</vt:lpstr>
      <vt:lpstr>STOŽAC</vt:lpstr>
      <vt:lpstr>KUGLA 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name</cp:lastModifiedBy>
  <cp:revision>22</cp:revision>
  <dcterms:created xsi:type="dcterms:W3CDTF">2014-09-12T02:11:33Z</dcterms:created>
  <dcterms:modified xsi:type="dcterms:W3CDTF">2017-06-19T14:28:04Z</dcterms:modified>
</cp:coreProperties>
</file>